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Lst>
  <p:notesMasterIdLst>
    <p:notesMasterId r:id="rId80"/>
  </p:notesMasterIdLst>
  <p:sldIdLst>
    <p:sldId id="257" r:id="rId4"/>
    <p:sldId id="262" r:id="rId5"/>
    <p:sldId id="332" r:id="rId6"/>
    <p:sldId id="331" r:id="rId7"/>
    <p:sldId id="346" r:id="rId8"/>
    <p:sldId id="364" r:id="rId9"/>
    <p:sldId id="359" r:id="rId10"/>
    <p:sldId id="367" r:id="rId11"/>
    <p:sldId id="350" r:id="rId12"/>
    <p:sldId id="353" r:id="rId13"/>
    <p:sldId id="354" r:id="rId14"/>
    <p:sldId id="333" r:id="rId15"/>
    <p:sldId id="337" r:id="rId16"/>
    <p:sldId id="362" r:id="rId17"/>
    <p:sldId id="338" r:id="rId18"/>
    <p:sldId id="312" r:id="rId19"/>
    <p:sldId id="328" r:id="rId20"/>
    <p:sldId id="319" r:id="rId21"/>
    <p:sldId id="324" r:id="rId22"/>
    <p:sldId id="321" r:id="rId23"/>
    <p:sldId id="322" r:id="rId24"/>
    <p:sldId id="326" r:id="rId25"/>
    <p:sldId id="329" r:id="rId26"/>
    <p:sldId id="301" r:id="rId27"/>
    <p:sldId id="304" r:id="rId28"/>
    <p:sldId id="339" r:id="rId29"/>
    <p:sldId id="340" r:id="rId30"/>
    <p:sldId id="356" r:id="rId31"/>
    <p:sldId id="342" r:id="rId32"/>
    <p:sldId id="343" r:id="rId33"/>
    <p:sldId id="344" r:id="rId34"/>
    <p:sldId id="345" r:id="rId35"/>
    <p:sldId id="347" r:id="rId36"/>
    <p:sldId id="358" r:id="rId37"/>
    <p:sldId id="365" r:id="rId38"/>
    <p:sldId id="360" r:id="rId39"/>
    <p:sldId id="351" r:id="rId40"/>
    <p:sldId id="352" r:id="rId41"/>
    <p:sldId id="363" r:id="rId42"/>
    <p:sldId id="368" r:id="rId43"/>
    <p:sldId id="371" r:id="rId44"/>
    <p:sldId id="355" r:id="rId45"/>
    <p:sldId id="361" r:id="rId46"/>
    <p:sldId id="369" r:id="rId47"/>
    <p:sldId id="372" r:id="rId48"/>
    <p:sldId id="334" r:id="rId49"/>
    <p:sldId id="335" r:id="rId50"/>
    <p:sldId id="341" r:id="rId51"/>
    <p:sldId id="305" r:id="rId52"/>
    <p:sldId id="306" r:id="rId53"/>
    <p:sldId id="284" r:id="rId54"/>
    <p:sldId id="373" r:id="rId55"/>
    <p:sldId id="357" r:id="rId56"/>
    <p:sldId id="374" r:id="rId57"/>
    <p:sldId id="376" r:id="rId58"/>
    <p:sldId id="375" r:id="rId59"/>
    <p:sldId id="377" r:id="rId60"/>
    <p:sldId id="378" r:id="rId61"/>
    <p:sldId id="379" r:id="rId62"/>
    <p:sldId id="380" r:id="rId63"/>
    <p:sldId id="381" r:id="rId64"/>
    <p:sldId id="270" r:id="rId65"/>
    <p:sldId id="272" r:id="rId66"/>
    <p:sldId id="280" r:id="rId67"/>
    <p:sldId id="303" r:id="rId68"/>
    <p:sldId id="273" r:id="rId69"/>
    <p:sldId id="274" r:id="rId70"/>
    <p:sldId id="298" r:id="rId71"/>
    <p:sldId id="281" r:id="rId72"/>
    <p:sldId id="279" r:id="rId73"/>
    <p:sldId id="292" r:id="rId74"/>
    <p:sldId id="293" r:id="rId75"/>
    <p:sldId id="285" r:id="rId76"/>
    <p:sldId id="296" r:id="rId77"/>
    <p:sldId id="299" r:id="rId78"/>
    <p:sldId id="297"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308"/>
    <a:srgbClr val="D24C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39A2DC-44DE-4488-9867-7F3076D2049F}"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47E2D-BBAF-465C-B181-1EBD28B5735E}" type="slidenum">
              <a:rPr lang="en-US" smtClean="0"/>
              <a:t>‹#›</a:t>
            </a:fld>
            <a:endParaRPr lang="en-US"/>
          </a:p>
        </p:txBody>
      </p:sp>
    </p:spTree>
    <p:extLst>
      <p:ext uri="{BB962C8B-B14F-4D97-AF65-F5344CB8AC3E}">
        <p14:creationId xmlns:p14="http://schemas.microsoft.com/office/powerpoint/2010/main" val="351324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bwMode="auto">
          <a:xfrm>
            <a:off x="700088" y="4462463"/>
            <a:ext cx="5597525" cy="36496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ヒラギノ角ゴ Pro W3"/>
                <a:cs typeface="ヒラギノ角ゴ Pro W3"/>
              </a:rPr>
              <a:t>Thank you.  Today I’m going to be talking</a:t>
            </a:r>
            <a:r>
              <a:rPr lang="en-US" altLang="en-US" baseline="0" dirty="0" smtClean="0">
                <a:ea typeface="ヒラギノ角ゴ Pro W3"/>
                <a:cs typeface="ヒラギノ角ゴ Pro W3"/>
              </a:rPr>
              <a:t> to you about some of my thesis work that I’ve been doing with my adviser, Filomena </a:t>
            </a:r>
            <a:r>
              <a:rPr lang="en-US" altLang="en-US" baseline="0" dirty="0" err="1" smtClean="0">
                <a:ea typeface="ヒラギノ角ゴ Pro W3"/>
                <a:cs typeface="ヒラギノ角ゴ Pro W3"/>
              </a:rPr>
              <a:t>Nunes</a:t>
            </a:r>
            <a:r>
              <a:rPr lang="en-US" altLang="en-US" baseline="0" dirty="0" smtClean="0">
                <a:ea typeface="ヒラギノ角ゴ Pro W3"/>
                <a:cs typeface="ヒラギノ角ゴ Pro W3"/>
              </a:rPr>
              <a:t>, in quantifying uncertainties in few-body reaction theory.  Before I talk about our results, I’m going to give some motivation about why we should even care about reaction theory (although I’m sure this will not be news to anyone here) and why we need to understand our uncertainties.</a:t>
            </a:r>
            <a:endParaRPr lang="en-US" altLang="en-US" dirty="0" smtClean="0">
              <a:ea typeface="ヒラギノ角ゴ Pro W3"/>
              <a:cs typeface="ヒラギノ角ゴ Pro W3"/>
            </a:endParaRPr>
          </a:p>
        </p:txBody>
      </p:sp>
    </p:spTree>
    <p:extLst>
      <p:ext uri="{BB962C8B-B14F-4D97-AF65-F5344CB8AC3E}">
        <p14:creationId xmlns:p14="http://schemas.microsoft.com/office/powerpoint/2010/main" val="2764470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want to begin to rigorously</a:t>
            </a:r>
            <a:r>
              <a:rPr lang="en-US" baseline="0" dirty="0" smtClean="0"/>
              <a:t> </a:t>
            </a:r>
            <a:r>
              <a:rPr lang="en-US" dirty="0" smtClean="0"/>
              <a:t>compare different</a:t>
            </a:r>
            <a:r>
              <a:rPr lang="en-US" baseline="0" dirty="0" smtClean="0"/>
              <a:t> reaction models.  To do this, the second model that we consider is the distorted wave born approximation (DWBA).  This is also an approximation to the true three-body wave function but it does not explicitly take into account the breakup of the deuteron, as the adiabatic model does.  It models the three-body wave function just as the deuteron bound state and the deuteron-target distorted wave – so it takes into account the optical potential between the deuteron and target (instead of nucleon-target).</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10</a:t>
            </a:fld>
            <a:endParaRPr lang="en-US"/>
          </a:p>
        </p:txBody>
      </p:sp>
    </p:spTree>
    <p:extLst>
      <p:ext uri="{BB962C8B-B14F-4D97-AF65-F5344CB8AC3E}">
        <p14:creationId xmlns:p14="http://schemas.microsoft.com/office/powerpoint/2010/main" val="1334810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again construct the transfer cross sections, and this time compare between the four calculations that were performed.  Two adiabatic and two DWBA.  The shapes are definitely</a:t>
            </a:r>
            <a:r>
              <a:rPr lang="en-US" baseline="0" dirty="0" smtClean="0"/>
              <a:t> different but at this point, we can’t really pick out the better calculation.  We know that ADWA contains more physics (explicitly including the deuteron breakup), and we would hope that this would somehow show up beyond a direct comparison to data.  As a start we can compare the percentage errors.  All oscillate significantly, but at the point where we would extract some of the relevant information (peak of each </a:t>
            </a:r>
            <a:r>
              <a:rPr lang="en-US" baseline="0" dirty="0" err="1" smtClean="0"/>
              <a:t>xs</a:t>
            </a:r>
            <a:r>
              <a:rPr lang="en-US" baseline="0" dirty="0" smtClean="0"/>
              <a:t>), the adiabatic have smaller errors and the </a:t>
            </a:r>
            <a:r>
              <a:rPr lang="en-US" baseline="0" dirty="0" err="1" smtClean="0"/>
              <a:t>dwba</a:t>
            </a:r>
            <a:r>
              <a:rPr lang="en-US" baseline="0" dirty="0" smtClean="0"/>
              <a:t> calculations.  However, a more rigorous formulation has to be made for this.</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11</a:t>
            </a:fld>
            <a:endParaRPr lang="en-US"/>
          </a:p>
        </p:txBody>
      </p:sp>
    </p:spTree>
    <p:extLst>
      <p:ext uri="{BB962C8B-B14F-4D97-AF65-F5344CB8AC3E}">
        <p14:creationId xmlns:p14="http://schemas.microsoft.com/office/powerpoint/2010/main" val="1703744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Summarize everything – essentially what’s here with some more detail</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12</a:t>
            </a:fld>
            <a:endParaRPr lang="en-US"/>
          </a:p>
        </p:txBody>
      </p:sp>
    </p:spTree>
    <p:extLst>
      <p:ext uri="{BB962C8B-B14F-4D97-AF65-F5344CB8AC3E}">
        <p14:creationId xmlns:p14="http://schemas.microsoft.com/office/powerpoint/2010/main" val="3401690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a:t>
            </a:r>
            <a:r>
              <a:rPr lang="en-US" baseline="0" dirty="0" err="1" smtClean="0"/>
              <a:t>yous</a:t>
            </a:r>
            <a:r>
              <a:rPr lang="en-US" baseline="0" dirty="0" smtClean="0"/>
              <a:t>!  Collaborators and the rest of my group.  Dave and Dick for discussions, computational resources at MSU, as well as my wonderful fellowship (which allowed me to spend 3 months out here during the beginning of this year).  (To everyone here and for being invited)</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13</a:t>
            </a:fld>
            <a:endParaRPr lang="en-US"/>
          </a:p>
        </p:txBody>
      </p:sp>
    </p:spTree>
    <p:extLst>
      <p:ext uri="{BB962C8B-B14F-4D97-AF65-F5344CB8AC3E}">
        <p14:creationId xmlns:p14="http://schemas.microsoft.com/office/powerpoint/2010/main" val="2319256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a:t>
            </a:r>
            <a:r>
              <a:rPr lang="en-US" baseline="0" dirty="0" smtClean="0"/>
              <a:t> formulations of uncertainty quantification that can be used to constrain these parameters.  </a:t>
            </a:r>
            <a:r>
              <a:rPr lang="en-US" dirty="0" smtClean="0"/>
              <a:t>Recently,</a:t>
            </a:r>
            <a:r>
              <a:rPr lang="en-US" baseline="0" dirty="0" smtClean="0"/>
              <a:t> we have started using Bayesian models.  The general idea is that you’re trying to compute the posterior distribution which describes how well the parameterization or model that is being used describes the data.  It takes into account prior information – what is known about the model or parameters before seeing the data, the likelihood which contains the comparison between the data and model (related to the chi^2 typically), as well as some marginal distribution of the data.  This distribution is typically extremely difficult (or impossible) to calculate so Monte Carlo calculations are used to sample the posterior distribution.</a:t>
            </a:r>
            <a:endParaRPr lang="en-US" dirty="0"/>
          </a:p>
        </p:txBody>
      </p:sp>
      <p:sp>
        <p:nvSpPr>
          <p:cNvPr id="4" name="Slide Number Placeholder 3"/>
          <p:cNvSpPr>
            <a:spLocks noGrp="1"/>
          </p:cNvSpPr>
          <p:nvPr>
            <p:ph type="sldNum" sz="quarter" idx="10"/>
          </p:nvPr>
        </p:nvSpPr>
        <p:spPr/>
        <p:txBody>
          <a:bodyPr/>
          <a:lstStyle/>
          <a:p>
            <a:fld id="{FF54B289-D7B2-4C11-81BA-A1B62C0A4B13}" type="slidenum">
              <a:rPr lang="en-US" smtClean="0"/>
              <a:t>15</a:t>
            </a:fld>
            <a:endParaRPr lang="en-US"/>
          </a:p>
        </p:txBody>
      </p:sp>
    </p:spTree>
    <p:extLst>
      <p:ext uri="{BB962C8B-B14F-4D97-AF65-F5344CB8AC3E}">
        <p14:creationId xmlns:p14="http://schemas.microsoft.com/office/powerpoint/2010/main" val="3291913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recent</a:t>
            </a:r>
            <a:r>
              <a:rPr lang="en-US" baseline="0" dirty="0" smtClean="0"/>
              <a:t> Long Range Plan for Nuclear Science identified these four broad questions for the field.  [More or less state questions.]  Experimental and theoretical nuclear reaction studies can dig deep into many of these questions.  I will mostly touch upon the first three, but there are clearly many practical applications that can come out of studying nuclear physics as well.</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16</a:t>
            </a:fld>
            <a:endParaRPr lang="en-US"/>
          </a:p>
        </p:txBody>
      </p:sp>
    </p:spTree>
    <p:extLst>
      <p:ext uri="{BB962C8B-B14F-4D97-AF65-F5344CB8AC3E}">
        <p14:creationId xmlns:p14="http://schemas.microsoft.com/office/powerpoint/2010/main" val="2217842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answering</a:t>
            </a:r>
            <a:r>
              <a:rPr lang="en-US" baseline="0" dirty="0" smtClean="0"/>
              <a:t> these questions comes from understanding the limits of stability – especially in understanding the interactions that govern the structure of nuclei.  As you can see on the chart of the nuclides, we have the stable nuclei (black) and the rest of the known nuclei (green) compared to the predictions for the neutron and proton driplines.  The bands contain all of the various calculations that have been performed to calculate the driplines, and it is important to note that, in many cases, the uncertainties in the location of the dripline is wider than some known isotopic chains.  </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17</a:t>
            </a:fld>
            <a:endParaRPr lang="en-US"/>
          </a:p>
        </p:txBody>
      </p:sp>
    </p:spTree>
    <p:extLst>
      <p:ext uri="{BB962C8B-B14F-4D97-AF65-F5344CB8AC3E}">
        <p14:creationId xmlns:p14="http://schemas.microsoft.com/office/powerpoint/2010/main" val="2144543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better understand the formation of the cosmos, we want to understand the abundance of each element.  Many different processes create the known nuclei, from well understood processes such as stellar burning and the p-process (proton capture?) to less well known processes such as the r-process which produces neutron-rich nuclei.  In order to study these nuclei, we must produce them in the lab – to study the properties that go into astrophysics calculations.  Many of the systems that are of interest are far from stability (r-process), and are not able to be measured directly.  Sound reaction theory is crucial for then extracting relevant quantities, especially when dealing with measurements in inverse kinematics or with surrogate reactions.</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18</a:t>
            </a:fld>
            <a:endParaRPr lang="en-US"/>
          </a:p>
        </p:txBody>
      </p:sp>
    </p:spTree>
    <p:extLst>
      <p:ext uri="{BB962C8B-B14F-4D97-AF65-F5344CB8AC3E}">
        <p14:creationId xmlns:p14="http://schemas.microsoft.com/office/powerpoint/2010/main" val="1973096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properties of nuclei that we are interested in learning about.  What are the interactions between nuclei and nucleons?  How do these interactions change between stable and unstable systems?  Do nuclei behave the same way if they’re created by different methods?  What sorts of internal structures form in nuclei?  How are they shaped?  All of these types of questions can be probed by studying nuclear reactions.</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19</a:t>
            </a:fld>
            <a:endParaRPr lang="en-US"/>
          </a:p>
        </p:txBody>
      </p:sp>
    </p:spTree>
    <p:extLst>
      <p:ext uri="{BB962C8B-B14F-4D97-AF65-F5344CB8AC3E}">
        <p14:creationId xmlns:p14="http://schemas.microsoft.com/office/powerpoint/2010/main" val="3120695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Elastic scattering,</a:t>
            </a:r>
            <a:r>
              <a:rPr lang="en-US" baseline="0" dirty="0" smtClean="0"/>
              <a:t> with the same initial and final states, can give us information about the interactions of nuclei – including the shape and strength of the nuclear potential.  Inelastic scattering (where the final state is left in an excited state) can tell us about the deformation of a nucleus, as well as give information about the strength of transitions between states within the nucleus.</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20</a:t>
            </a:fld>
            <a:endParaRPr lang="en-US"/>
          </a:p>
        </p:txBody>
      </p:sp>
    </p:spTree>
    <p:extLst>
      <p:ext uri="{BB962C8B-B14F-4D97-AF65-F5344CB8AC3E}">
        <p14:creationId xmlns:p14="http://schemas.microsoft.com/office/powerpoint/2010/main" val="2086594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we’ve</a:t>
            </a:r>
            <a:r>
              <a:rPr lang="en-US" baseline="0" dirty="0" smtClean="0"/>
              <a:t> started to tackle is quantifying the uncertainties that come from the fitting of data.  Often, when we want to do a reaction calculation, we fit our model to elastic scattering data and then use that fitted potential as the input to some other calculation (elastic, breakup, transfer, etc.).  However, there is a lot of uncertainty in this.  Even for parameterizations that produce similar elastic scattering, the resulting transfer, for example, calculations can be very different.  And may not even describe the data.  We are going to be quantifying this by assuming that the model is known and the uncertainty only comes from the fitting.</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2</a:t>
            </a:fld>
            <a:endParaRPr lang="en-US"/>
          </a:p>
        </p:txBody>
      </p:sp>
    </p:spTree>
    <p:extLst>
      <p:ext uri="{BB962C8B-B14F-4D97-AF65-F5344CB8AC3E}">
        <p14:creationId xmlns:p14="http://schemas.microsoft.com/office/powerpoint/2010/main" val="422626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Transfer</a:t>
            </a:r>
            <a:r>
              <a:rPr lang="en-US" baseline="0" dirty="0" smtClean="0"/>
              <a:t> reactions can be used to probe specific states in nuclei.  I’m going to be talking specifically about single-nucleon transfer reactions, but cluster transfers can also give a lot of information about the systems being studied – alpha transfer gives information about alpha clustering within a system.  Single-nucleon transfer, however, for instance, if a deuteron impinges on a target and transfers a neutron to the target, leads to information about the single particle states that are being populated.  The state that the neutron ends in is dependent on the angular momentum that was transferred during the reaction, letting us learn about those states.  The cross section of a reaction will depend on the angular momentum transferred – seen by the nickel isotopes.  As higher angular momentum states are populated, the first peak shifts away from zero degrees.  In general, for systems that cannot be described in a simple single-particle picture, we can learn about the mixing of states by decomposing the calculated cross sections into partial wave components.  Allows us to see the strength of the distribution.</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21</a:t>
            </a:fld>
            <a:endParaRPr lang="en-US"/>
          </a:p>
        </p:txBody>
      </p:sp>
    </p:spTree>
    <p:extLst>
      <p:ext uri="{BB962C8B-B14F-4D97-AF65-F5344CB8AC3E}">
        <p14:creationId xmlns:p14="http://schemas.microsoft.com/office/powerpoint/2010/main" val="172959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more to learn about single particle states within a nucleus – and how good the single particle definition is, we can extract a SF – which is the probability that a composite nucleus looks like a core plus valance in a certain configuration.  This</a:t>
            </a:r>
            <a:r>
              <a:rPr lang="en-US" baseline="0" dirty="0" smtClean="0"/>
              <a:t> is extracted from an experimental cross section by comparing the peak of the transfer cross section to a calculated cross section within a certain model.  These can also be computed theoretically as the overlap between the A and A+1 states, and then the two SF’s can be compared.  The thing is, all of this information is model dependent since it is inherently connected to an underlying theory.  So understanding our theory – and the uncertainties introduced by a given formulation, simplification, parameterization, etc. is CRUCIAL. </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22</a:t>
            </a:fld>
            <a:endParaRPr lang="en-US"/>
          </a:p>
        </p:txBody>
      </p:sp>
    </p:spTree>
    <p:extLst>
      <p:ext uri="{BB962C8B-B14F-4D97-AF65-F5344CB8AC3E}">
        <p14:creationId xmlns:p14="http://schemas.microsoft.com/office/powerpoint/2010/main" val="4210319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is that </a:t>
            </a:r>
            <a:r>
              <a:rPr lang="en-US" baseline="0" dirty="0" smtClean="0"/>
              <a:t>this is difficult.  For example, if we take a simple case of single channel elastic scattering and we want to follow the parameters from the potential to the observable cross section, this not straight-forward.  We numerically solve for the wave function within the range of the scattering potential which is then connected to the outgoing scattering boundary conditions through the R-matrix.  However, it is the S-matrix which is a rearrangement of the R-matrix, that is introduced into the calculation for cross section calculation – which is then compared to data.  We can make this connection, but it is not trivial, and it is hard to tell, a priori, how changes in the potential will affect the resulting cross sections.</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23</a:t>
            </a:fld>
            <a:endParaRPr lang="en-US"/>
          </a:p>
        </p:txBody>
      </p:sp>
    </p:spTree>
    <p:extLst>
      <p:ext uri="{BB962C8B-B14F-4D97-AF65-F5344CB8AC3E}">
        <p14:creationId xmlns:p14="http://schemas.microsoft.com/office/powerpoint/2010/main" val="4129828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places</a:t>
            </a:r>
            <a:r>
              <a:rPr lang="en-US" baseline="0" dirty="0" smtClean="0"/>
              <a:t> where uncertainties are introduced within our models.  These can be broadly categorized into systematic uncertainties which depend on the model itself, and statistical uncertainties which we can in principle reduce by having more or better data or using larger model spaces.  These include the shape of the interaction that is used, any model simplification that is introduced (freezing out degrees of freedom), the specific parameterization used, and model space truncations.</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24</a:t>
            </a:fld>
            <a:endParaRPr lang="en-US"/>
          </a:p>
        </p:txBody>
      </p:sp>
    </p:spTree>
    <p:extLst>
      <p:ext uri="{BB962C8B-B14F-4D97-AF65-F5344CB8AC3E}">
        <p14:creationId xmlns:p14="http://schemas.microsoft.com/office/powerpoint/2010/main" val="3246664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these have been explored previously.  Studies</a:t>
            </a:r>
            <a:r>
              <a:rPr lang="en-US" baseline="0" dirty="0" smtClean="0"/>
              <a:t> have been performed using the same reaction with different reaction models, such as the comparison between an adiabatic formalism and a full three-body model – can directly compare the shape and magnitude of the cross sections.  The same is done with the parameterization of the potentials, where we have calculated percentage errors based on the difference between two optical model parameterizations.  However, this does not give us a systematic way to quantify these uncertainties – it’s always a comparison.  This systematic quantification is what my thesis work has been focusing on and what I’ll tell you about today.</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25</a:t>
            </a:fld>
            <a:endParaRPr lang="en-US"/>
          </a:p>
        </p:txBody>
      </p:sp>
    </p:spTree>
    <p:extLst>
      <p:ext uri="{BB962C8B-B14F-4D97-AF65-F5344CB8AC3E}">
        <p14:creationId xmlns:p14="http://schemas.microsoft.com/office/powerpoint/2010/main" val="3757209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posterior distribution is sampled using a Markov Chain Monte Carlo, which I’m sure is not new to anyone, but for completeness I’ll run through it quickly.  We start with an initial parameter set, set the prior, calculate the likelihood, and from there choose a second set of parameters that are some offset from the first parameter set.  Again, set the prior, and calculate the likelihood.  The ratio the priors times the likelihoods is compared to a random number in [0,1] and if this condition is fulfilled, the new parameter set is accepted and used as the initial parameter set.  Otherwise, the new parameter set is discarded, and another set of parameters is drawn from around the initial parameter set.  This ends when a predetermined number of parameter sets are accepted.  The Monte Carlo does not automatically sample from the posterior distribution, so some initial portion of the accepted parameter sets have to be discarded before we begin constructing our posterior distribution.  We also have to check the dependence on the prior distribution chosen and the step in parameter space.</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26</a:t>
            </a:fld>
            <a:endParaRPr lang="en-US"/>
          </a:p>
        </p:txBody>
      </p:sp>
    </p:spTree>
    <p:extLst>
      <p:ext uri="{BB962C8B-B14F-4D97-AF65-F5344CB8AC3E}">
        <p14:creationId xmlns:p14="http://schemas.microsoft.com/office/powerpoint/2010/main" val="1343863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we fix the step size in parameter space and look at various prior distributions using 90Zr-neutron elastic </a:t>
            </a:r>
            <a:r>
              <a:rPr lang="en-US" baseline="0" dirty="0" err="1" smtClean="0"/>
              <a:t>scatteing</a:t>
            </a:r>
            <a:r>
              <a:rPr lang="en-US" baseline="0" dirty="0" smtClean="0"/>
              <a:t>.  We consider two Gaussians and two flat – or linear – priors.  A large one that significantly further than the physical limits of these parameters, and a medium on which more or less covers the physical parameter space.  Here, I show the posterior distributions for the real volume depth, radius, and diffuseness compared to the original prior distributions for each parameter.  We can see that besides this sharp cut off with the medium linear prior, we get essentially the same distribution from each prior shape.</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27</a:t>
            </a:fld>
            <a:endParaRPr lang="en-US"/>
          </a:p>
        </p:txBody>
      </p:sp>
    </p:spTree>
    <p:extLst>
      <p:ext uri="{BB962C8B-B14F-4D97-AF65-F5344CB8AC3E}">
        <p14:creationId xmlns:p14="http://schemas.microsoft.com/office/powerpoint/2010/main" val="3894670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a:t>
            </a:r>
            <a:r>
              <a:rPr lang="en-US" baseline="0" dirty="0" smtClean="0"/>
              <a:t> necessarily true for the imaginary parameters where there are significant differences between the peaks.  However, if we look at the chi^2 distribution that results from all of these calculations, we see essentially the same distribution regardless of the prior shape.  This indicates that the correlations between the parameters may be more important than the parameters themselves.</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28</a:t>
            </a:fld>
            <a:endParaRPr lang="en-US"/>
          </a:p>
        </p:txBody>
      </p:sp>
    </p:spTree>
    <p:extLst>
      <p:ext uri="{BB962C8B-B14F-4D97-AF65-F5344CB8AC3E}">
        <p14:creationId xmlns:p14="http://schemas.microsoft.com/office/powerpoint/2010/main" val="1852351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further look at how these differences in the posterior distributions affect the calculation of the observables that we use to constrain the posteriors and any predicted observables.  Here, I show 95% confidence intervals (represented by the colored bands, for the priors listed here) for the 90Zr-n elastic scattering compared to the data that was used to constrain the optical model parameters.  The intervals are fairly well constrained by the data and do a good job reproducing the data.  Which is unsurprising due to the relatively low chi^2 values.  Also all of the priors provide essentially identical confidence intervals, which is maybe unsurprising given the similar chi^2 distributions.  </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29</a:t>
            </a:fld>
            <a:endParaRPr lang="en-US"/>
          </a:p>
        </p:txBody>
      </p:sp>
    </p:spTree>
    <p:extLst>
      <p:ext uri="{BB962C8B-B14F-4D97-AF65-F5344CB8AC3E}">
        <p14:creationId xmlns:p14="http://schemas.microsoft.com/office/powerpoint/2010/main" val="708857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it is known that potentials</a:t>
            </a:r>
            <a:r>
              <a:rPr lang="en-US" baseline="0" dirty="0" smtClean="0"/>
              <a:t> that produce the same elastic scattering observables do not necessarily give rise to the same, say, transfer observables.  We study this by calculating the 90Zr(</a:t>
            </a:r>
            <a:r>
              <a:rPr lang="en-US" baseline="0" dirty="0" err="1" smtClean="0"/>
              <a:t>d,p</a:t>
            </a:r>
            <a:r>
              <a:rPr lang="en-US" baseline="0" dirty="0" smtClean="0"/>
              <a:t>) cross section under DWBA (which I’ll discuss later in more detail) by taking the deuteron target interaction to be twice that of the neutron target interaction that was constrained by the data on the previous slide.  (This is a good approximation since the neutron and proton optical potentials are nearly identical besides affects of the Coulomb barrier.)  Again, we see very similar 95% confidence intervals for each of the prior distributions.  The medium linear is somewhat smaller – probably due to the sharp cut offs in some of the parameters, and the medium Gaussian is somewhat larger – though mostly at the peak.  The two large priors are essentially identical though.  However, for the rest of this work, we focus on the Gaussian prior.  There is nothing inherently wrong with the flat prior – though many people don’t like them because of the normalization – but in principle, we know more about our parameter space than just what values are physical.  Global optical model parameterizations have been constructed by fitting to data over large portions of the nuclear chart, so we should put in that information about what parameters have been found to work well already.  </a:t>
            </a:r>
            <a:r>
              <a:rPr lang="en-US" dirty="0" smtClean="0"/>
              <a:t>We have a preference for the Large Gaussian prior!</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30</a:t>
            </a:fld>
            <a:endParaRPr lang="en-US"/>
          </a:p>
        </p:txBody>
      </p:sp>
    </p:spTree>
    <p:extLst>
      <p:ext uri="{BB962C8B-B14F-4D97-AF65-F5344CB8AC3E}">
        <p14:creationId xmlns:p14="http://schemas.microsoft.com/office/powerpoint/2010/main" val="3944112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interested in quantifying the uncertainties</a:t>
            </a:r>
            <a:r>
              <a:rPr lang="en-US" baseline="0" dirty="0" smtClean="0"/>
              <a:t> that are being introduced through fitting to elastic scattering data.  </a:t>
            </a:r>
            <a:r>
              <a:rPr lang="en-US" dirty="0" smtClean="0"/>
              <a:t>The free parameters in our model enter through the potentials describing</a:t>
            </a:r>
            <a:r>
              <a:rPr lang="en-US" baseline="0" dirty="0" smtClean="0"/>
              <a:t> the interactions between nuclei – target and projectile.  In this work, we use the optical model, which has real and imaginary terms, where the imaginary part of the potential takes into the account the flux that leaves which is not explicitly defined in the model.  Here, we focus on the volume, surface, and spin-orbit terms (although, depending on the description of the problem, we could of course have tensor forces, etc. etc.).  They are taken to have a Woods-Saxon shape (or derivative) and are parameterized by a depth, radius, and diffuseness.  The number of free parameters within the model can add up very quickly – especially when these other terms are added – however, for this work, we only focus on the real and imaginary volume terms and the imaginary surface term, 9 free parameters.</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3</a:t>
            </a:fld>
            <a:endParaRPr lang="en-US"/>
          </a:p>
        </p:txBody>
      </p:sp>
    </p:spTree>
    <p:extLst>
      <p:ext uri="{BB962C8B-B14F-4D97-AF65-F5344CB8AC3E}">
        <p14:creationId xmlns:p14="http://schemas.microsoft.com/office/powerpoint/2010/main" val="161739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then keep</a:t>
            </a:r>
            <a:r>
              <a:rPr lang="en-US" baseline="0" dirty="0" smtClean="0"/>
              <a:t> the large Gaussian and look at the step size between the parameter draws.  Too small of a step in parameter space and we won’t be able to explore all of it (can get stuck in a shallow, local minimum, too large and the sampling will take forever.  We look at 5 step sizes, and we see just this.  The smallest do not find the same minimum as the larger ones, so we’re not exploring the correct part of parameter space.  The largest cannot constrain any of the parameters.  So saying within the range of these red and teal steps is idea.  (All of the other parameters showed this behavior as well.)</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31</a:t>
            </a:fld>
            <a:endParaRPr lang="en-US"/>
          </a:p>
        </p:txBody>
      </p:sp>
    </p:spTree>
    <p:extLst>
      <p:ext uri="{BB962C8B-B14F-4D97-AF65-F5344CB8AC3E}">
        <p14:creationId xmlns:p14="http://schemas.microsoft.com/office/powerpoint/2010/main" val="974320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finally systematically study the effect on the</a:t>
            </a:r>
            <a:r>
              <a:rPr lang="en-US" baseline="0" dirty="0" smtClean="0"/>
              <a:t> posterior means and widths </a:t>
            </a:r>
            <a:r>
              <a:rPr lang="en-US" dirty="0" smtClean="0"/>
              <a:t>of changing the width of the Gaussian prior.</a:t>
            </a:r>
            <a:r>
              <a:rPr lang="en-US" baseline="0" dirty="0" smtClean="0"/>
              <a:t> This is shown for the real volume parameters, prior width (given in terms of the percentage of the original optical model parameter value) compared to the resulting posterior mean – the mean is given as a percentage of the original parameter value (100% means that the value of the parameter didn’t change).  The error bars show the width of the posterior as a percentage of the width of the prior.  The first thing we notice is that the mean of the posterior is constant as the width of the prior increases.  The posterior width also stays roughly constant – the shrinking error bars indicate that the posterior width is becoming a smaller fraction of the prior width as the prior width increases.</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32</a:t>
            </a:fld>
            <a:endParaRPr lang="en-US"/>
          </a:p>
        </p:txBody>
      </p:sp>
    </p:spTree>
    <p:extLst>
      <p:ext uri="{BB962C8B-B14F-4D97-AF65-F5344CB8AC3E}">
        <p14:creationId xmlns:p14="http://schemas.microsoft.com/office/powerpoint/2010/main" val="4055829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look at the posterior</a:t>
            </a:r>
            <a:r>
              <a:rPr lang="en-US" baseline="0" dirty="0" smtClean="0"/>
              <a:t> distributions for the 48Ca(</a:t>
            </a:r>
            <a:r>
              <a:rPr lang="en-US" baseline="0" dirty="0" err="1" smtClean="0"/>
              <a:t>p,p</a:t>
            </a:r>
            <a:r>
              <a:rPr lang="en-US" baseline="0" dirty="0" smtClean="0"/>
              <a:t>) at 14.08 MeV (this with the previous neutron scattering will construct the deuteron-target distorted wave).  Again, we have well constrained parameters that are all centered on physical values.  We do however notice that aw is missing.  In this case, it was not allowed to vary with the rest of the parameters because when it was allowed to vary, it was not well-constrained.  It took on values outside of the physical realm and outside of the range of the prior distribution.  (For certain energies cannot constrain both surface and volume imaginary terms.)</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33</a:t>
            </a:fld>
            <a:endParaRPr lang="en-US"/>
          </a:p>
        </p:txBody>
      </p:sp>
    </p:spTree>
    <p:extLst>
      <p:ext uri="{BB962C8B-B14F-4D97-AF65-F5344CB8AC3E}">
        <p14:creationId xmlns:p14="http://schemas.microsoft.com/office/powerpoint/2010/main" val="3310893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Calculate</a:t>
            </a:r>
            <a:r>
              <a:rPr lang="en-US" baseline="0" dirty="0" smtClean="0"/>
              <a:t> the cross section again; again well-constrained and does a good job reproducing the shape of the data.</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34</a:t>
            </a:fld>
            <a:endParaRPr lang="en-US"/>
          </a:p>
        </p:txBody>
      </p:sp>
    </p:spTree>
    <p:extLst>
      <p:ext uri="{BB962C8B-B14F-4D97-AF65-F5344CB8AC3E}">
        <p14:creationId xmlns:p14="http://schemas.microsoft.com/office/powerpoint/2010/main" val="2074943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use</a:t>
            </a:r>
            <a:r>
              <a:rPr lang="en-US" baseline="0" dirty="0" smtClean="0"/>
              <a:t> 48Ca(</a:t>
            </a:r>
            <a:r>
              <a:rPr lang="en-US" baseline="0" dirty="0" err="1" smtClean="0"/>
              <a:t>p,p</a:t>
            </a:r>
            <a:r>
              <a:rPr lang="en-US" baseline="0" dirty="0" smtClean="0"/>
              <a:t>) elastic scattering at 25 MeV to constrain the potential for the outgoing proton scattering distorted wave.  Technically, this should be an (A+1)-p interaction but the change in the optical potentials between A and A+1 is nearly inconsequential (~1%) that we can use them interchangeably.  (It’s generally easier to find data for the </a:t>
            </a:r>
            <a:r>
              <a:rPr lang="en-US" baseline="0" dirty="0" err="1" smtClean="0"/>
              <a:t>A+p</a:t>
            </a:r>
            <a:r>
              <a:rPr lang="en-US" baseline="0" dirty="0" smtClean="0"/>
              <a:t> interaction than (A+1)+p.)</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35</a:t>
            </a:fld>
            <a:endParaRPr lang="en-US"/>
          </a:p>
        </p:txBody>
      </p:sp>
    </p:spTree>
    <p:extLst>
      <p:ext uri="{BB962C8B-B14F-4D97-AF65-F5344CB8AC3E}">
        <p14:creationId xmlns:p14="http://schemas.microsoft.com/office/powerpoint/2010/main" val="2894278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the last cross section.  The shape is very good and the bands are fairly narrow.  Although the magnitude is a bit off at forward angles.  This is controlled by the Coulomb radius, in the Coulomb potentials, which could in principle be fit as well, but in this work, it is left fixed for each case.</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36</a:t>
            </a:fld>
            <a:endParaRPr lang="en-US"/>
          </a:p>
        </p:txBody>
      </p:sp>
    </p:spTree>
    <p:extLst>
      <p:ext uri="{BB962C8B-B14F-4D97-AF65-F5344CB8AC3E}">
        <p14:creationId xmlns:p14="http://schemas.microsoft.com/office/powerpoint/2010/main" val="3255108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further interested in understanding how the experimental precision of the data affects the uncertainty on our fits and resulting predictions.  In principle, if data is </a:t>
            </a:r>
            <a:r>
              <a:rPr lang="en-US" baseline="0" dirty="0" err="1" smtClean="0"/>
              <a:t>meansured</a:t>
            </a:r>
            <a:r>
              <a:rPr lang="en-US" baseline="0" dirty="0" smtClean="0"/>
              <a:t> with less error, we should be better able to constrain our parameters, and therefore make more precise predictions.  This is something that we focused on in this study.  What I didn’t mention before is that the experimental data that we used to constrain all of the elastic scattering cross sections I showed, we assumed had a 10% error on it.  Now, we can systematically cut all of those errors in half to study the resulting cross sections.  First, we rerun the Monte Carlos, some of the results which are shown here (real volume parameters).  There is a narrowing of the width of the posterior distributions but the mean in essentially identical.  In the table, I show the means and widths for each of the parameters, for the Monte Carlo using 10% experimental errors and for the reduced 5% errors.  (Specifically for 48Ca(</a:t>
            </a:r>
            <a:r>
              <a:rPr lang="en-US" baseline="0" dirty="0" err="1" smtClean="0"/>
              <a:t>n,n</a:t>
            </a:r>
            <a:r>
              <a:rPr lang="en-US" baseline="0" dirty="0" smtClean="0"/>
              <a:t>).)  For all parameters, the means are very similar and the widths, for the most part, are smaller, though not necessarily halved.  (This is true for the other two proton-target potentials.)</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37</a:t>
            </a:fld>
            <a:endParaRPr lang="en-US"/>
          </a:p>
        </p:txBody>
      </p:sp>
    </p:spTree>
    <p:extLst>
      <p:ext uri="{BB962C8B-B14F-4D97-AF65-F5344CB8AC3E}">
        <p14:creationId xmlns:p14="http://schemas.microsoft.com/office/powerpoint/2010/main" val="63471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we can compare the 95%</a:t>
            </a:r>
            <a:r>
              <a:rPr lang="en-US" baseline="0" dirty="0" smtClean="0"/>
              <a:t> confidence intervals constrained using the 10% experimental errors (purple) and 5% experimental errors (red).  In every case, the width of the confidence intervals are thinner, but definitely not halved.</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38</a:t>
            </a:fld>
            <a:endParaRPr lang="en-US"/>
          </a:p>
        </p:txBody>
      </p:sp>
    </p:spTree>
    <p:extLst>
      <p:ext uri="{BB962C8B-B14F-4D97-AF65-F5344CB8AC3E}">
        <p14:creationId xmlns:p14="http://schemas.microsoft.com/office/powerpoint/2010/main" val="3430452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calculate the correspond transfer</a:t>
            </a:r>
            <a:r>
              <a:rPr lang="en-US" baseline="0" dirty="0" smtClean="0"/>
              <a:t> cross sections, shown here.  Again, we do have a reduction in the width of the 95% confidence interval, but it’s not half the width.  This is also seen in the percentage error, close to half but I think the numbers are 35% for the 10% and 25% for the 5%.</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39</a:t>
            </a:fld>
            <a:endParaRPr lang="en-US"/>
          </a:p>
        </p:txBody>
      </p:sp>
    </p:spTree>
    <p:extLst>
      <p:ext uri="{BB962C8B-B14F-4D97-AF65-F5344CB8AC3E}">
        <p14:creationId xmlns:p14="http://schemas.microsoft.com/office/powerpoint/2010/main" val="1169522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all, there were 5 cases that we studied this way.  90Zr(</a:t>
            </a:r>
            <a:r>
              <a:rPr lang="en-US" dirty="0" err="1" smtClean="0"/>
              <a:t>d,n</a:t>
            </a:r>
            <a:r>
              <a:rPr lang="en-US" dirty="0" smtClean="0"/>
              <a:t>),</a:t>
            </a:r>
            <a:r>
              <a:rPr lang="en-US" baseline="0" dirty="0" smtClean="0"/>
              <a:t> 90Zr(</a:t>
            </a:r>
            <a:r>
              <a:rPr lang="en-US" baseline="0" dirty="0" err="1" smtClean="0"/>
              <a:t>d,p</a:t>
            </a:r>
            <a:r>
              <a:rPr lang="en-US" baseline="0" dirty="0" smtClean="0"/>
              <a:t>) compared to data, 116Sn(</a:t>
            </a:r>
            <a:r>
              <a:rPr lang="en-US" baseline="0" dirty="0" err="1" smtClean="0"/>
              <a:t>d,p</a:t>
            </a:r>
            <a:r>
              <a:rPr lang="en-US" baseline="0" dirty="0" smtClean="0"/>
              <a:t>) and 208Pb(</a:t>
            </a:r>
            <a:r>
              <a:rPr lang="en-US" baseline="0" dirty="0" err="1" smtClean="0"/>
              <a:t>d,p</a:t>
            </a:r>
            <a:r>
              <a:rPr lang="en-US" baseline="0" dirty="0" smtClean="0"/>
              <a:t>).  In all cases, we see this reduction of the confidence intervals when the experimental errors are reduced, but again not by 5%.  It seems like there is a limit as to how good the data needs to be to make a difference in constraining the potential.</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40</a:t>
            </a:fld>
            <a:endParaRPr lang="en-US"/>
          </a:p>
        </p:txBody>
      </p:sp>
    </p:spTree>
    <p:extLst>
      <p:ext uri="{BB962C8B-B14F-4D97-AF65-F5344CB8AC3E}">
        <p14:creationId xmlns:p14="http://schemas.microsoft.com/office/powerpoint/2010/main" val="1911379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is the adiabatic wave approximation (or</a:t>
            </a:r>
            <a:r>
              <a:rPr lang="en-US" baseline="0" dirty="0" smtClean="0"/>
              <a:t> ADWA).  This formulation for the transfer reaction explicitly takes into account the breakup of the deuteron in the field of the target through nucleon-target interactions (instead of considering the deuteron-target interaction).  We solve the </a:t>
            </a:r>
            <a:r>
              <a:rPr lang="en-US" baseline="0" dirty="0" err="1" smtClean="0"/>
              <a:t>schrodinger</a:t>
            </a:r>
            <a:r>
              <a:rPr lang="en-US" baseline="0" dirty="0" smtClean="0"/>
              <a:t> equation for the adiabatic 3-body wave function which is a sum of deuteron states and deuteron-target scattering states.  This sum contains the elastic scattering components and then the break up components.</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4</a:t>
            </a:fld>
            <a:endParaRPr lang="en-US"/>
          </a:p>
        </p:txBody>
      </p:sp>
    </p:spTree>
    <p:extLst>
      <p:ext uri="{BB962C8B-B14F-4D97-AF65-F5344CB8AC3E}">
        <p14:creationId xmlns:p14="http://schemas.microsoft.com/office/powerpoint/2010/main" val="9833154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complete list of all of the reactions that were studied, with the given reaction model</a:t>
            </a:r>
            <a:r>
              <a:rPr lang="en-US" baseline="0" dirty="0" smtClean="0"/>
              <a:t> and including either 10% or 5% experimental errors.  (Angle of peak, </a:t>
            </a:r>
            <a:r>
              <a:rPr lang="en-US" baseline="0" dirty="0" err="1" smtClean="0"/>
              <a:t>xs</a:t>
            </a:r>
            <a:r>
              <a:rPr lang="en-US" baseline="0" dirty="0" smtClean="0"/>
              <a:t> value at peak, and percent errors for 95% and 68% confidence intervals.)  Five reactions, where we generally see a decrease in the error when the experimental errors are reduced (but by less than 50%), and we for the most part see higher uncertainties in the </a:t>
            </a:r>
            <a:r>
              <a:rPr lang="en-US" baseline="0" dirty="0" err="1" smtClean="0"/>
              <a:t>dwba</a:t>
            </a:r>
            <a:r>
              <a:rPr lang="en-US" baseline="0" dirty="0" smtClean="0"/>
              <a:t> calculation.  </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41</a:t>
            </a:fld>
            <a:endParaRPr lang="en-US"/>
          </a:p>
        </p:txBody>
      </p:sp>
    </p:spTree>
    <p:extLst>
      <p:ext uri="{BB962C8B-B14F-4D97-AF65-F5344CB8AC3E}">
        <p14:creationId xmlns:p14="http://schemas.microsoft.com/office/powerpoint/2010/main" val="3983376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can calculate the posterior distributions again, using both the 10% experimental errors and 5% experimental errors.  Again, aw was not constrained by the data.  </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42</a:t>
            </a:fld>
            <a:endParaRPr lang="en-US"/>
          </a:p>
        </p:txBody>
      </p:sp>
    </p:spTree>
    <p:extLst>
      <p:ext uri="{BB962C8B-B14F-4D97-AF65-F5344CB8AC3E}">
        <p14:creationId xmlns:p14="http://schemas.microsoft.com/office/powerpoint/2010/main" val="23705483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we have the corresponding elastic scattering cross section for the two experimental errors.  Here, we can also see that the data extends significantly less far than in the nucleon scattering case, where there was essentially full angular coverage.</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43</a:t>
            </a:fld>
            <a:endParaRPr lang="en-US"/>
          </a:p>
        </p:txBody>
      </p:sp>
    </p:spTree>
    <p:extLst>
      <p:ext uri="{BB962C8B-B14F-4D97-AF65-F5344CB8AC3E}">
        <p14:creationId xmlns:p14="http://schemas.microsoft.com/office/powerpoint/2010/main" val="1363779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 having very</a:t>
            </a:r>
            <a:r>
              <a:rPr lang="en-US" baseline="0" dirty="0" smtClean="0"/>
              <a:t> nice results, we can also compare the Bayesian methods to a previous study that we did – published earlier this year, using </a:t>
            </a:r>
            <a:r>
              <a:rPr lang="en-US" baseline="0" dirty="0" err="1" smtClean="0"/>
              <a:t>frequestist</a:t>
            </a:r>
            <a:r>
              <a:rPr lang="en-US" baseline="0" dirty="0" smtClean="0"/>
              <a:t> statistics to model uncertainties.  We used chi^2 minimization to find a best fit set of parameters then defined 95% confidence bands by pulling parameter sets from a multivariate Gaussian defined around the best fit set.  Get the 95% bands on the best fit (fitted elastic scattering data), and then use these parameter sets to make predictions (e.g. transfer)</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44</a:t>
            </a:fld>
            <a:endParaRPr lang="en-US"/>
          </a:p>
        </p:txBody>
      </p:sp>
    </p:spTree>
    <p:extLst>
      <p:ext uri="{BB962C8B-B14F-4D97-AF65-F5344CB8AC3E}">
        <p14:creationId xmlns:p14="http://schemas.microsoft.com/office/powerpoint/2010/main" val="1834959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compared</a:t>
            </a:r>
            <a:r>
              <a:rPr lang="en-US" baseline="0" dirty="0" smtClean="0"/>
              <a:t> this typical chi^2 minimization to minimization using a modified chi^2 function that takes into account the correlations between angles within the model.  Again, created CB and propagated them.  Then we could directly compare the resulting cross sections, both fitted and predicted.  For these, though, we only constrained the incoming elastic scattering potential (and only used DWBA for the transfer cross sections).</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45</a:t>
            </a:fld>
            <a:endParaRPr lang="en-US"/>
          </a:p>
        </p:txBody>
      </p:sp>
    </p:spTree>
    <p:extLst>
      <p:ext uri="{BB962C8B-B14F-4D97-AF65-F5344CB8AC3E}">
        <p14:creationId xmlns:p14="http://schemas.microsoft.com/office/powerpoint/2010/main" val="35366574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had</a:t>
            </a:r>
            <a:r>
              <a:rPr lang="en-US" baseline="0" dirty="0" smtClean="0"/>
              <a:t> an undergrad working with us for the past 4 or 5 months who has been using these same techniques but looking at the same reactions and models as we did with the Bayesian.  Not only is this a more complete study than we did previously – since we’re looking at two reaction models and constraining all elastic channels – we can also directly compare the chi^2 fitting and the Bayesian methods.  Here are some preliminary results from that study  compared to what I showed you earlier.  Take a look at the same elastic scattering cases (Garrett’s work, and what I showed you earlier), and a comparison of the percent errors (at the peak of the transfer cross section) for my work and for Garrett’s work.  These are just preliminary, but we do see that percent error on the confidence intervals can be significantly larger than those from the confidence bands.  This is still very much ongoing work, and I am extremely excited to see where it leads.  </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46</a:t>
            </a:fld>
            <a:endParaRPr lang="en-US"/>
          </a:p>
        </p:txBody>
      </p:sp>
    </p:spTree>
    <p:extLst>
      <p:ext uri="{BB962C8B-B14F-4D97-AF65-F5344CB8AC3E}">
        <p14:creationId xmlns:p14="http://schemas.microsoft.com/office/powerpoint/2010/main" val="23965460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do this?  We have n observable pairs,</a:t>
            </a:r>
            <a:r>
              <a:rPr lang="en-US" baseline="0" dirty="0" smtClean="0"/>
              <a:t> in our case differential cross sections at a given angle that are connected by some true function, mu.  The data are distributed normally around this true function with some variation – the experimental errors.  However, we don’t know this true function, so we create a model with a set of free parameters, hoping that there is some perfect set of parameters such that m(x*, theta) = mu(theta).  In fitting to the data, what we are trying to do is minimize the residuals (the difference between the theory and the data).  For uncorrelated observable pairs, this leads us to our familiar chi square equation.  In performing this minimization, we assume that the resulting residuals also be normally distributed – Sigma is the matrix with the experimental errors squared on the diagonals.</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62</a:t>
            </a:fld>
            <a:endParaRPr lang="en-US"/>
          </a:p>
        </p:txBody>
      </p:sp>
    </p:spTree>
    <p:extLst>
      <p:ext uri="{BB962C8B-B14F-4D97-AF65-F5344CB8AC3E}">
        <p14:creationId xmlns:p14="http://schemas.microsoft.com/office/powerpoint/2010/main" val="26931174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very interesting way to look into our model in more detail, but what we are also interested in is putting confidence bands around our best fit calculation.  Once we have our minimization, we make sure that our residuals are Gaussian.  The variations around the best fit are modeled by this normal distribution – this </a:t>
            </a:r>
            <a:r>
              <a:rPr lang="en-US" baseline="0" dirty="0" err="1" smtClean="0"/>
              <a:t>Cp</a:t>
            </a:r>
            <a:r>
              <a:rPr lang="en-US" baseline="0" dirty="0" smtClean="0"/>
              <a:t> is the same covariance matrix that was defined two slides ago, except that it is scaled to take into account the “goodness” of the fit.  S2 is just the chi square value divided by the number of degrees of freedom (number of points fitted minus the number of parameters fit).   We pull 200 parameter sets from around this distribution and run them through our model.  From these outputs, the top 2.5% and bottom 2.5% of the calculations are removed at each angle, which defines the 95% confidence bands.</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63</a:t>
            </a:fld>
            <a:endParaRPr lang="en-US"/>
          </a:p>
        </p:txBody>
      </p:sp>
    </p:spTree>
    <p:extLst>
      <p:ext uri="{BB962C8B-B14F-4D97-AF65-F5344CB8AC3E}">
        <p14:creationId xmlns:p14="http://schemas.microsoft.com/office/powerpoint/2010/main" val="30214069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the first thing we remember is our</a:t>
            </a:r>
            <a:r>
              <a:rPr lang="en-US" baseline="0" dirty="0" smtClean="0"/>
              <a:t> model is correlated – as we can see even if we look at a simple expression for the elastic differential cross section.  We had assumed in our previous discussion that each of our angles was independent from the previous one – which is not true.  And this doesn’t get any better when the complexity of our model is increased – including coupled channel calculations and the like.  We can see the correlations that our model causes through this pictorial version of the model covariance matrix.  For each pair of experimental angles, a scatter plot is constructed for the values of the differential cross sections at those angles; the histograms show the distributions of these differential cross section values at each angle.  Scatter plots are mirrored on each side of the histograms.  If these red curves, which encircle a majority of the points on each scatter plot, where all circles, the model would be fully uncorrelated.  This is clearly  not the case, so how do we take this into account.</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64</a:t>
            </a:fld>
            <a:endParaRPr lang="en-US"/>
          </a:p>
        </p:txBody>
      </p:sp>
    </p:spTree>
    <p:extLst>
      <p:ext uri="{BB962C8B-B14F-4D97-AF65-F5344CB8AC3E}">
        <p14:creationId xmlns:p14="http://schemas.microsoft.com/office/powerpoint/2010/main" val="17198540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examine</a:t>
            </a:r>
            <a:r>
              <a:rPr lang="en-US" baseline="0" dirty="0" smtClean="0"/>
              <a:t> the parameter space around our minimum by constructing a covariance matrix, defined through the Jacobian – which is the matrix of the derivatives of the residual vector.  To look at the correlations between our parameters, this parameter covariance matrix is transformed to a correlation matrix, as defined here.  The diagonal elements of this matrix are 1, and the off diagonal elements range from 0 to 1, where zero means no correlation and 1 is fully correlated.</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66</a:t>
            </a:fld>
            <a:endParaRPr lang="en-US"/>
          </a:p>
        </p:txBody>
      </p:sp>
    </p:spTree>
    <p:extLst>
      <p:ext uri="{BB962C8B-B14F-4D97-AF65-F5344CB8AC3E}">
        <p14:creationId xmlns:p14="http://schemas.microsoft.com/office/powerpoint/2010/main" val="1267230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formulate</a:t>
            </a:r>
            <a:r>
              <a:rPr lang="en-US" baseline="0" dirty="0" smtClean="0"/>
              <a:t> the transfer cross section, we need to calculate the (</a:t>
            </a:r>
            <a:r>
              <a:rPr lang="en-US" baseline="0" dirty="0" err="1" smtClean="0"/>
              <a:t>d,p</a:t>
            </a:r>
            <a:r>
              <a:rPr lang="en-US" baseline="0" dirty="0" smtClean="0"/>
              <a:t>) T-matrix.  Each piece of the T-matrix is constructed from an interaction in either the incoming or outgoing channel.  The deuteron interaction, the nucleon-target interactions – lead to the distorted wave for the deuteron – the bound state of the transferred neutron (or proton), and the proton scattering state.  The distorted waves are for the deuteron and proton are constructed through the nucleon optical potentials and these are what we can constrain with elastic scattering data.  At the moment we fix the deuteron interaction and the potential that gives rise to the nucleon bound state.</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5</a:t>
            </a:fld>
            <a:endParaRPr lang="en-US"/>
          </a:p>
        </p:txBody>
      </p:sp>
    </p:spTree>
    <p:extLst>
      <p:ext uri="{BB962C8B-B14F-4D97-AF65-F5344CB8AC3E}">
        <p14:creationId xmlns:p14="http://schemas.microsoft.com/office/powerpoint/2010/main" val="42040531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this pictorially by drawing contour plots of constant chi</a:t>
            </a:r>
            <a:r>
              <a:rPr lang="en-US" baseline="0" dirty="0" smtClean="0"/>
              <a:t> square.  To do this, we fix all of our free parameters at the best fit and allow only two parameters to vary on a grid around the best fit.  This way we can see what the region around our parameter space looks like.  For highly correlated parameters, such as shown here, both parameters much be varied together in order to stay in a region of low chi square, while for independent parameters, one can be varied without the other while still remaining in a minimum.</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67</a:t>
            </a:fld>
            <a:endParaRPr lang="en-US"/>
          </a:p>
        </p:txBody>
      </p:sp>
    </p:spTree>
    <p:extLst>
      <p:ext uri="{BB962C8B-B14F-4D97-AF65-F5344CB8AC3E}">
        <p14:creationId xmlns:p14="http://schemas.microsoft.com/office/powerpoint/2010/main" val="38846186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a:t>
            </a:r>
            <a:r>
              <a:rPr lang="en-US" baseline="0" dirty="0" smtClean="0"/>
              <a:t> compare fits.  Differential cross section as a function of angle where the black is the previous (uncorrelated best fit) and the red gives the new fit using this correlation matrix.  You can see the difference in fitted parameters as well as chi square/N.  We can already see that even though it looks, at least to me, that the fit is farther away from the data than previously, we have a better chi square value, as well as having a curve that better fits the shape of the data.  Taking into account correlations also means that once your calculation drops below the data, it is more likely to stay there.  </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69</a:t>
            </a:fld>
            <a:endParaRPr lang="en-US"/>
          </a:p>
        </p:txBody>
      </p:sp>
    </p:spTree>
    <p:extLst>
      <p:ext uri="{BB962C8B-B14F-4D97-AF65-F5344CB8AC3E}">
        <p14:creationId xmlns:p14="http://schemas.microsoft.com/office/powerpoint/2010/main" val="11551854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bwMode="auto">
          <a:xfrm>
            <a:off x="700088" y="4462463"/>
            <a:ext cx="5597525" cy="36496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a:cs typeface="ヒラギノ角ゴ Pro W3"/>
              </a:rPr>
              <a:t>We can compare these new error band calculations with those we used to make – which compared two different parameterizations.  These are shown in black, compared to the error bands that we’ve computed.  These types of comparisons cannot give us a reliable way to put error bands on our calculations.</a:t>
            </a:r>
          </a:p>
        </p:txBody>
      </p:sp>
    </p:spTree>
    <p:extLst>
      <p:ext uri="{BB962C8B-B14F-4D97-AF65-F5344CB8AC3E}">
        <p14:creationId xmlns:p14="http://schemas.microsoft.com/office/powerpoint/2010/main" val="11593601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bwMode="auto">
          <a:xfrm>
            <a:off x="700088" y="4462463"/>
            <a:ext cx="5597525" cy="36496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a:cs typeface="ヒラギノ角ゴ Pro W3"/>
              </a:rPr>
              <a:t>This is the same for the transfer calculation.  Once again, the best fit calculation doesn’t even fall with the two parameterizations that we are comparing.</a:t>
            </a:r>
          </a:p>
        </p:txBody>
      </p:sp>
    </p:spTree>
    <p:extLst>
      <p:ext uri="{BB962C8B-B14F-4D97-AF65-F5344CB8AC3E}">
        <p14:creationId xmlns:p14="http://schemas.microsoft.com/office/powerpoint/2010/main" val="393834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look at the posterior distributions that we get using 12C(</a:t>
            </a:r>
            <a:r>
              <a:rPr lang="en-US" dirty="0" err="1" smtClean="0"/>
              <a:t>n,n</a:t>
            </a:r>
            <a:r>
              <a:rPr lang="en-US" dirty="0" smtClean="0"/>
              <a:t>) elastic scattering at 12.0</a:t>
            </a:r>
            <a:r>
              <a:rPr lang="en-US" baseline="0" dirty="0" smtClean="0"/>
              <a:t> MeV.  They are compared to the prior distribution – solid line, and we have them for the real volume, imaginary surface, and imaginary volume terms, depth, radius, and diffuseness.  Since they’re hard to see, I list the mean value and standard deviation for each distribution.  The distributions are all centered around physical values and are relatively well constrained.  </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6</a:t>
            </a:fld>
            <a:endParaRPr lang="en-US"/>
          </a:p>
        </p:txBody>
      </p:sp>
    </p:spTree>
    <p:extLst>
      <p:ext uri="{BB962C8B-B14F-4D97-AF65-F5344CB8AC3E}">
        <p14:creationId xmlns:p14="http://schemas.microsoft.com/office/powerpoint/2010/main" val="1246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then calculate</a:t>
            </a:r>
            <a:r>
              <a:rPr lang="en-US" baseline="0" dirty="0" smtClean="0"/>
              <a:t> the 95% confidence intervals for the elastic scattering cross section using these posterior distributions.  They are fairly well constrained and reproduce the data well – which they should since we’re essentially fitting to the data.</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7</a:t>
            </a:fld>
            <a:endParaRPr lang="en-US"/>
          </a:p>
        </p:txBody>
      </p:sp>
    </p:spTree>
    <p:extLst>
      <p:ext uri="{BB962C8B-B14F-4D97-AF65-F5344CB8AC3E}">
        <p14:creationId xmlns:p14="http://schemas.microsoft.com/office/powerpoint/2010/main" val="896546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need to construct</a:t>
            </a:r>
            <a:r>
              <a:rPr lang="en-US" baseline="0" dirty="0" smtClean="0"/>
              <a:t> our transfer cross section which we calculate from the T-</a:t>
            </a:r>
            <a:r>
              <a:rPr lang="en-US" baseline="0" dirty="0" err="1" smtClean="0"/>
              <a:t>marix</a:t>
            </a:r>
            <a:r>
              <a:rPr lang="en-US" baseline="0" dirty="0" smtClean="0"/>
              <a:t>.  The bound states were fixed, and we construct our scattering states from the optical potentials that were constrained by nucleon scattering data.  The posterior distributions that were calculated from the elastic scattering can then be fed into the cross section calculation to construct a predicted posterior distribution for the transfer reaction.</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8</a:t>
            </a:fld>
            <a:endParaRPr lang="en-US"/>
          </a:p>
        </p:txBody>
      </p:sp>
    </p:spTree>
    <p:extLst>
      <p:ext uri="{BB962C8B-B14F-4D97-AF65-F5344CB8AC3E}">
        <p14:creationId xmlns:p14="http://schemas.microsoft.com/office/powerpoint/2010/main" val="923374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shown here – 48Ca(</a:t>
            </a:r>
            <a:r>
              <a:rPr lang="en-US" dirty="0" err="1" smtClean="0"/>
              <a:t>d,p</a:t>
            </a:r>
            <a:r>
              <a:rPr lang="en-US" dirty="0" smtClean="0"/>
              <a:t>) transfer to</a:t>
            </a:r>
            <a:r>
              <a:rPr lang="en-US" baseline="0" dirty="0" smtClean="0"/>
              <a:t> the ground state at 24 MeV – compared to data at 19 MeV to show that the shape is reasonable.  Even though all of our elastic cross sections were relatively well constrained, the width of the 95% confidence intervals for the transfer are rather broad.  We can quantify this by calculating a percent error at each angle, defined by the width of the 95% interval divided by the mean value of the cross section at that angle.  This is shown to the right.  The uncertainty oscillates wildly, jumping at minima in the angular distribution.  At the peak, where we would extract a SF for example, this error is about 35%.</a:t>
            </a:r>
            <a:endParaRPr lang="en-US" dirty="0"/>
          </a:p>
        </p:txBody>
      </p:sp>
      <p:sp>
        <p:nvSpPr>
          <p:cNvPr id="4" name="Slide Number Placeholder 3"/>
          <p:cNvSpPr>
            <a:spLocks noGrp="1"/>
          </p:cNvSpPr>
          <p:nvPr>
            <p:ph type="sldNum" sz="quarter" idx="10"/>
          </p:nvPr>
        </p:nvSpPr>
        <p:spPr/>
        <p:txBody>
          <a:bodyPr/>
          <a:lstStyle/>
          <a:p>
            <a:fld id="{4D547E2D-BBAF-465C-B181-1EBD28B5735E}" type="slidenum">
              <a:rPr lang="en-US" smtClean="0"/>
              <a:t>9</a:t>
            </a:fld>
            <a:endParaRPr lang="en-US"/>
          </a:p>
        </p:txBody>
      </p:sp>
    </p:spTree>
    <p:extLst>
      <p:ext uri="{BB962C8B-B14F-4D97-AF65-F5344CB8AC3E}">
        <p14:creationId xmlns:p14="http://schemas.microsoft.com/office/powerpoint/2010/main" val="1497747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descr="ppt_bkg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893033" y="1320106"/>
            <a:ext cx="10486571" cy="48109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eaLnBrk="0" fontAlgn="base" hangingPunct="0">
              <a:lnSpc>
                <a:spcPct val="90000"/>
              </a:lnSpc>
              <a:spcBef>
                <a:spcPct val="0"/>
              </a:spcBef>
              <a:spcAft>
                <a:spcPct val="0"/>
              </a:spcAft>
              <a:defRPr/>
            </a:pPr>
            <a:endParaRPr lang="en-US" sz="2813">
              <a:solidFill>
                <a:srgbClr val="B81414"/>
              </a:solidFill>
              <a:latin typeface="Helvetica" pitchFamily="-111" charset="0"/>
              <a:ea typeface="ヒラギノ角ゴ Pro W3" pitchFamily="-111" charset="-128"/>
              <a:cs typeface="Arial" charset="0"/>
            </a:endParaRPr>
          </a:p>
        </p:txBody>
      </p:sp>
      <p:sp>
        <p:nvSpPr>
          <p:cNvPr id="6" name="Rectangle 7"/>
          <p:cNvSpPr>
            <a:spLocks noChangeArrowheads="1"/>
          </p:cNvSpPr>
          <p:nvPr/>
        </p:nvSpPr>
        <p:spPr bwMode="auto">
          <a:xfrm>
            <a:off x="5487206" y="3009305"/>
            <a:ext cx="12192000" cy="524372"/>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fontAlgn="base">
              <a:spcBef>
                <a:spcPct val="0"/>
              </a:spcBef>
              <a:spcAft>
                <a:spcPct val="0"/>
              </a:spcAft>
              <a:defRPr/>
            </a:pPr>
            <a:endParaRPr lang="en-US" sz="2813">
              <a:solidFill>
                <a:srgbClr val="B81414"/>
              </a:solidFill>
              <a:latin typeface="Arial" charset="0"/>
              <a:ea typeface="ヒラギノ角ゴ Pro W3" pitchFamily="-111" charset="-128"/>
              <a:cs typeface="Arial" charset="0"/>
            </a:endParaRPr>
          </a:p>
        </p:txBody>
      </p:sp>
      <p:sp>
        <p:nvSpPr>
          <p:cNvPr id="2" name="Title 1"/>
          <p:cNvSpPr>
            <a:spLocks noGrp="1"/>
          </p:cNvSpPr>
          <p:nvPr>
            <p:ph type="ctrTitle"/>
          </p:nvPr>
        </p:nvSpPr>
        <p:spPr>
          <a:xfrm>
            <a:off x="914400" y="3044826"/>
            <a:ext cx="10363200" cy="486376"/>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4343400"/>
            <a:ext cx="8534400" cy="1219200"/>
          </a:xfrm>
        </p:spPr>
        <p:txBody>
          <a:bodyPr/>
          <a:lstStyle>
            <a:lvl1pPr marL="0" indent="0" algn="ctr">
              <a:buNone/>
              <a:defRPr/>
            </a:lvl1pPr>
            <a:lvl2pPr marL="453059" indent="0" algn="ctr">
              <a:buNone/>
              <a:defRPr/>
            </a:lvl2pPr>
            <a:lvl3pPr marL="906118" indent="0" algn="ctr">
              <a:buNone/>
              <a:defRPr/>
            </a:lvl3pPr>
            <a:lvl4pPr marL="1359176" indent="0" algn="ctr">
              <a:buNone/>
              <a:defRPr/>
            </a:lvl4pPr>
            <a:lvl5pPr marL="1812236" indent="0" algn="ctr">
              <a:buNone/>
              <a:defRPr/>
            </a:lvl5pPr>
            <a:lvl6pPr marL="2265296" indent="0" algn="ctr">
              <a:buNone/>
              <a:defRPr/>
            </a:lvl6pPr>
            <a:lvl7pPr marL="2718355" indent="0" algn="ctr">
              <a:buNone/>
              <a:defRPr/>
            </a:lvl7pPr>
            <a:lvl8pPr marL="3171414" indent="0" algn="ctr">
              <a:buNone/>
              <a:defRPr/>
            </a:lvl8pPr>
            <a:lvl9pPr marL="362447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1587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NSCL_ppt.png"/>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893033" y="1320106"/>
            <a:ext cx="10486571" cy="48109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eaLnBrk="0" fontAlgn="base" hangingPunct="0">
              <a:lnSpc>
                <a:spcPct val="90000"/>
              </a:lnSpc>
              <a:spcBef>
                <a:spcPct val="0"/>
              </a:spcBef>
              <a:spcAft>
                <a:spcPct val="0"/>
              </a:spcAft>
              <a:defRPr/>
            </a:pPr>
            <a:endParaRPr lang="en-US" sz="2813">
              <a:solidFill>
                <a:srgbClr val="B81414"/>
              </a:solidFill>
              <a:latin typeface="Helvetica" pitchFamily="-111" charset="0"/>
              <a:ea typeface="ヒラギノ角ゴ Pro W3" pitchFamily="-111" charset="-128"/>
              <a:cs typeface="Arial" charset="0"/>
            </a:endParaRPr>
          </a:p>
        </p:txBody>
      </p:sp>
      <p:sp>
        <p:nvSpPr>
          <p:cNvPr id="6" name="Rectangle 7"/>
          <p:cNvSpPr>
            <a:spLocks noChangeArrowheads="1"/>
          </p:cNvSpPr>
          <p:nvPr userDrawn="1"/>
        </p:nvSpPr>
        <p:spPr bwMode="auto">
          <a:xfrm>
            <a:off x="5487206" y="3009305"/>
            <a:ext cx="12192000" cy="524372"/>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fontAlgn="base">
              <a:spcBef>
                <a:spcPct val="0"/>
              </a:spcBef>
              <a:spcAft>
                <a:spcPct val="0"/>
              </a:spcAft>
              <a:defRPr/>
            </a:pPr>
            <a:endParaRPr lang="en-US" sz="2813">
              <a:solidFill>
                <a:srgbClr val="B81414"/>
              </a:solidFill>
              <a:latin typeface="Arial" charset="0"/>
              <a:ea typeface="ヒラギノ角ゴ Pro W3" pitchFamily="-111" charset="-128"/>
              <a:cs typeface="Arial" charset="0"/>
            </a:endParaRPr>
          </a:p>
        </p:txBody>
      </p:sp>
      <p:sp>
        <p:nvSpPr>
          <p:cNvPr id="9" name="Text Box 1032"/>
          <p:cNvSpPr txBox="1">
            <a:spLocks noChangeArrowheads="1"/>
          </p:cNvSpPr>
          <p:nvPr userDrawn="1"/>
        </p:nvSpPr>
        <p:spPr bwMode="auto">
          <a:xfrm>
            <a:off x="8535207" y="6563320"/>
            <a:ext cx="3352397" cy="142796"/>
          </a:xfrm>
          <a:prstGeom prst="rect">
            <a:avLst/>
          </a:prstGeom>
          <a:noFill/>
          <a:ln w="12700">
            <a:noFill/>
            <a:miter lim="800000"/>
            <a:headEnd/>
            <a:tailEnd/>
          </a:ln>
          <a:effectLst/>
        </p:spPr>
        <p:txBody>
          <a:bodyPr lIns="0" tIns="0" rIns="0" bIns="0">
            <a:spAutoFit/>
          </a:bodyPr>
          <a:lstStyle>
            <a:lvl1pPr defTabSz="866775" eaLnBrk="0" hangingPunct="0">
              <a:defRPr sz="3000">
                <a:solidFill>
                  <a:srgbClr val="B81414"/>
                </a:solidFill>
                <a:latin typeface="Helvetica" panose="020B0604020202020204" pitchFamily="34" charset="0"/>
                <a:ea typeface="ヒラギノ角ゴ Pro W3"/>
                <a:cs typeface="ヒラギノ角ゴ Pro W3"/>
              </a:defRPr>
            </a:lvl1pPr>
            <a:lvl2pPr marL="742950" indent="-285750" defTabSz="866775" eaLnBrk="0" hangingPunct="0">
              <a:defRPr sz="3000">
                <a:solidFill>
                  <a:srgbClr val="B81414"/>
                </a:solidFill>
                <a:latin typeface="Helvetica" panose="020B0604020202020204" pitchFamily="34" charset="0"/>
                <a:ea typeface="ヒラギノ角ゴ Pro W3"/>
                <a:cs typeface="ヒラギノ角ゴ Pro W3"/>
              </a:defRPr>
            </a:lvl2pPr>
            <a:lvl3pPr marL="1143000" indent="-228600" defTabSz="866775" eaLnBrk="0" hangingPunct="0">
              <a:defRPr sz="3000">
                <a:solidFill>
                  <a:srgbClr val="B81414"/>
                </a:solidFill>
                <a:latin typeface="Helvetica" panose="020B0604020202020204" pitchFamily="34" charset="0"/>
                <a:ea typeface="ヒラギノ角ゴ Pro W3"/>
                <a:cs typeface="ヒラギノ角ゴ Pro W3"/>
              </a:defRPr>
            </a:lvl3pPr>
            <a:lvl4pPr marL="1600200" indent="-228600" defTabSz="866775" eaLnBrk="0" hangingPunct="0">
              <a:defRPr sz="3000">
                <a:solidFill>
                  <a:srgbClr val="B81414"/>
                </a:solidFill>
                <a:latin typeface="Helvetica" panose="020B0604020202020204" pitchFamily="34" charset="0"/>
                <a:ea typeface="ヒラギノ角ゴ Pro W3"/>
                <a:cs typeface="ヒラギノ角ゴ Pro W3"/>
              </a:defRPr>
            </a:lvl4pPr>
            <a:lvl5pPr marL="2057400" indent="-228600" defTabSz="866775" eaLnBrk="0" hangingPunct="0">
              <a:defRPr sz="3000">
                <a:solidFill>
                  <a:srgbClr val="B81414"/>
                </a:solidFill>
                <a:latin typeface="Helvetica" panose="020B0604020202020204" pitchFamily="34" charset="0"/>
                <a:ea typeface="ヒラギノ角ゴ Pro W3"/>
                <a:cs typeface="ヒラギノ角ゴ Pro W3"/>
              </a:defRPr>
            </a:lvl5pPr>
            <a:lvl6pPr marL="25146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6pPr>
            <a:lvl7pPr marL="29718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7pPr>
            <a:lvl8pPr marL="34290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8pPr>
            <a:lvl9pPr marL="38862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9pPr>
          </a:lstStyle>
          <a:p>
            <a:pPr algn="r" fontAlgn="base">
              <a:lnSpc>
                <a:spcPct val="90000"/>
              </a:lnSpc>
              <a:spcBef>
                <a:spcPct val="0"/>
              </a:spcBef>
              <a:spcAft>
                <a:spcPct val="0"/>
              </a:spcAft>
              <a:defRPr/>
            </a:pPr>
            <a:r>
              <a:rPr lang="en-US" altLang="en-US" sz="1031" dirty="0" smtClean="0">
                <a:solidFill>
                  <a:srgbClr val="064308"/>
                </a:solidFill>
              </a:rPr>
              <a:t>A.E. Lovell, 9/21/2015, </a:t>
            </a:r>
            <a:r>
              <a:rPr lang="en-US" altLang="en-US" sz="1031" dirty="0" smtClean="0">
                <a:solidFill>
                  <a:srgbClr val="064308"/>
                </a:solidFill>
                <a:latin typeface="Arial" panose="020B0604020202020204" pitchFamily="34" charset="0"/>
              </a:rPr>
              <a:t>Slide </a:t>
            </a:r>
            <a:fld id="{713A9684-7688-45BE-9959-A6855047F78D}" type="slidenum">
              <a:rPr lang="en-US" altLang="en-US" sz="1031" smtClean="0">
                <a:solidFill>
                  <a:srgbClr val="064308"/>
                </a:solidFill>
                <a:latin typeface="Arial" panose="020B0604020202020204" pitchFamily="34" charset="0"/>
              </a:rPr>
              <a:pPr algn="r" fontAlgn="base">
                <a:lnSpc>
                  <a:spcPct val="90000"/>
                </a:lnSpc>
                <a:spcBef>
                  <a:spcPct val="0"/>
                </a:spcBef>
                <a:spcAft>
                  <a:spcPct val="0"/>
                </a:spcAft>
                <a:defRPr/>
              </a:pPr>
              <a:t>‹#›</a:t>
            </a:fld>
            <a:endParaRPr lang="en-US" altLang="en-US" sz="1031" dirty="0" smtClean="0">
              <a:solidFill>
                <a:srgbClr val="064308"/>
              </a:solidFill>
              <a:latin typeface="Arial" panose="020B0604020202020204" pitchFamily="34" charset="0"/>
            </a:endParaRPr>
          </a:p>
        </p:txBody>
      </p:sp>
      <p:sp>
        <p:nvSpPr>
          <p:cNvPr id="7" name="Title 1"/>
          <p:cNvSpPr>
            <a:spLocks noGrp="1"/>
          </p:cNvSpPr>
          <p:nvPr>
            <p:ph type="title"/>
          </p:nvPr>
        </p:nvSpPr>
        <p:spPr>
          <a:xfrm>
            <a:off x="580572" y="76201"/>
            <a:ext cx="11030857" cy="479625"/>
          </a:xfrm>
        </p:spPr>
        <p:txBody>
          <a:bodyPr/>
          <a:lstStyle/>
          <a:p>
            <a:r>
              <a:rPr lang="en-US" dirty="0" smtClean="0"/>
              <a:t>Click to edit Master title style</a:t>
            </a:r>
            <a:endParaRPr lang="en-US" dirty="0"/>
          </a:p>
        </p:txBody>
      </p:sp>
      <p:sp>
        <p:nvSpPr>
          <p:cNvPr id="8" name="Content Placeholder 2"/>
          <p:cNvSpPr>
            <a:spLocks noGrp="1"/>
          </p:cNvSpPr>
          <p:nvPr>
            <p:ph idx="1"/>
          </p:nvPr>
        </p:nvSpPr>
        <p:spPr>
          <a:xfrm>
            <a:off x="610811" y="1067099"/>
            <a:ext cx="10970381" cy="5027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080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descr="NSCL_ppt.png"/>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893033" y="1320106"/>
            <a:ext cx="10486571" cy="48109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eaLnBrk="0" fontAlgn="base" hangingPunct="0">
              <a:lnSpc>
                <a:spcPct val="90000"/>
              </a:lnSpc>
              <a:spcBef>
                <a:spcPct val="0"/>
              </a:spcBef>
              <a:spcAft>
                <a:spcPct val="0"/>
              </a:spcAft>
              <a:defRPr/>
            </a:pPr>
            <a:endParaRPr lang="en-US" sz="2813">
              <a:solidFill>
                <a:srgbClr val="B81414"/>
              </a:solidFill>
              <a:latin typeface="Helvetica" pitchFamily="-111" charset="0"/>
              <a:ea typeface="ヒラギノ角ゴ Pro W3" pitchFamily="-111" charset="-128"/>
              <a:cs typeface="Arial" charset="0"/>
            </a:endParaRPr>
          </a:p>
        </p:txBody>
      </p:sp>
      <p:sp>
        <p:nvSpPr>
          <p:cNvPr id="6" name="Rectangle 7"/>
          <p:cNvSpPr>
            <a:spLocks noChangeArrowheads="1"/>
          </p:cNvSpPr>
          <p:nvPr userDrawn="1"/>
        </p:nvSpPr>
        <p:spPr bwMode="auto">
          <a:xfrm>
            <a:off x="5487206" y="3009305"/>
            <a:ext cx="12192000" cy="524372"/>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fontAlgn="base">
              <a:spcBef>
                <a:spcPct val="0"/>
              </a:spcBef>
              <a:spcAft>
                <a:spcPct val="0"/>
              </a:spcAft>
              <a:defRPr/>
            </a:pPr>
            <a:endParaRPr lang="en-US" sz="2813">
              <a:solidFill>
                <a:srgbClr val="B81414"/>
              </a:solidFill>
              <a:latin typeface="Arial" charset="0"/>
              <a:ea typeface="ヒラギノ角ゴ Pro W3" pitchFamily="-111" charset="-128"/>
              <a:cs typeface="Arial" charset="0"/>
            </a:endParaRPr>
          </a:p>
        </p:txBody>
      </p:sp>
      <p:sp>
        <p:nvSpPr>
          <p:cNvPr id="9" name="Text Box 1032"/>
          <p:cNvSpPr txBox="1">
            <a:spLocks noChangeArrowheads="1"/>
          </p:cNvSpPr>
          <p:nvPr userDrawn="1"/>
        </p:nvSpPr>
        <p:spPr bwMode="auto">
          <a:xfrm>
            <a:off x="8535207" y="6563320"/>
            <a:ext cx="3352397" cy="142796"/>
          </a:xfrm>
          <a:prstGeom prst="rect">
            <a:avLst/>
          </a:prstGeom>
          <a:noFill/>
          <a:ln w="12700">
            <a:noFill/>
            <a:miter lim="800000"/>
            <a:headEnd/>
            <a:tailEnd/>
          </a:ln>
          <a:effectLst/>
        </p:spPr>
        <p:txBody>
          <a:bodyPr lIns="0" tIns="0" rIns="0" bIns="0">
            <a:spAutoFit/>
          </a:bodyPr>
          <a:lstStyle>
            <a:lvl1pPr defTabSz="866775" eaLnBrk="0" hangingPunct="0">
              <a:defRPr sz="3000">
                <a:solidFill>
                  <a:srgbClr val="B81414"/>
                </a:solidFill>
                <a:latin typeface="Helvetica" panose="020B0604020202020204" pitchFamily="34" charset="0"/>
                <a:ea typeface="ヒラギノ角ゴ Pro W3"/>
                <a:cs typeface="ヒラギノ角ゴ Pro W3"/>
              </a:defRPr>
            </a:lvl1pPr>
            <a:lvl2pPr marL="742950" indent="-285750" defTabSz="866775" eaLnBrk="0" hangingPunct="0">
              <a:defRPr sz="3000">
                <a:solidFill>
                  <a:srgbClr val="B81414"/>
                </a:solidFill>
                <a:latin typeface="Helvetica" panose="020B0604020202020204" pitchFamily="34" charset="0"/>
                <a:ea typeface="ヒラギノ角ゴ Pro W3"/>
                <a:cs typeface="ヒラギノ角ゴ Pro W3"/>
              </a:defRPr>
            </a:lvl2pPr>
            <a:lvl3pPr marL="1143000" indent="-228600" defTabSz="866775" eaLnBrk="0" hangingPunct="0">
              <a:defRPr sz="3000">
                <a:solidFill>
                  <a:srgbClr val="B81414"/>
                </a:solidFill>
                <a:latin typeface="Helvetica" panose="020B0604020202020204" pitchFamily="34" charset="0"/>
                <a:ea typeface="ヒラギノ角ゴ Pro W3"/>
                <a:cs typeface="ヒラギノ角ゴ Pro W3"/>
              </a:defRPr>
            </a:lvl3pPr>
            <a:lvl4pPr marL="1600200" indent="-228600" defTabSz="866775" eaLnBrk="0" hangingPunct="0">
              <a:defRPr sz="3000">
                <a:solidFill>
                  <a:srgbClr val="B81414"/>
                </a:solidFill>
                <a:latin typeface="Helvetica" panose="020B0604020202020204" pitchFamily="34" charset="0"/>
                <a:ea typeface="ヒラギノ角ゴ Pro W3"/>
                <a:cs typeface="ヒラギノ角ゴ Pro W3"/>
              </a:defRPr>
            </a:lvl4pPr>
            <a:lvl5pPr marL="2057400" indent="-228600" defTabSz="866775" eaLnBrk="0" hangingPunct="0">
              <a:defRPr sz="3000">
                <a:solidFill>
                  <a:srgbClr val="B81414"/>
                </a:solidFill>
                <a:latin typeface="Helvetica" panose="020B0604020202020204" pitchFamily="34" charset="0"/>
                <a:ea typeface="ヒラギノ角ゴ Pro W3"/>
                <a:cs typeface="ヒラギノ角ゴ Pro W3"/>
              </a:defRPr>
            </a:lvl5pPr>
            <a:lvl6pPr marL="25146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6pPr>
            <a:lvl7pPr marL="29718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7pPr>
            <a:lvl8pPr marL="34290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8pPr>
            <a:lvl9pPr marL="38862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9pPr>
          </a:lstStyle>
          <a:p>
            <a:pPr algn="r" fontAlgn="base">
              <a:lnSpc>
                <a:spcPct val="90000"/>
              </a:lnSpc>
              <a:spcBef>
                <a:spcPct val="0"/>
              </a:spcBef>
              <a:spcAft>
                <a:spcPct val="0"/>
              </a:spcAft>
              <a:defRPr/>
            </a:pPr>
            <a:r>
              <a:rPr lang="en-US" altLang="en-US" sz="1031" dirty="0" smtClean="0">
                <a:solidFill>
                  <a:srgbClr val="064308"/>
                </a:solidFill>
              </a:rPr>
              <a:t>A.E Lovell, 9/21/2015, </a:t>
            </a:r>
            <a:r>
              <a:rPr lang="en-US" altLang="en-US" sz="1031" dirty="0" smtClean="0">
                <a:solidFill>
                  <a:srgbClr val="064308"/>
                </a:solidFill>
                <a:latin typeface="Arial" panose="020B0604020202020204" pitchFamily="34" charset="0"/>
              </a:rPr>
              <a:t>Slide </a:t>
            </a:r>
            <a:fld id="{DF2835EB-3859-44DC-8164-447CA6841255}" type="slidenum">
              <a:rPr lang="en-US" altLang="en-US" sz="1031" smtClean="0">
                <a:solidFill>
                  <a:srgbClr val="064308"/>
                </a:solidFill>
                <a:latin typeface="Arial" panose="020B0604020202020204" pitchFamily="34" charset="0"/>
              </a:rPr>
              <a:pPr algn="r" fontAlgn="base">
                <a:lnSpc>
                  <a:spcPct val="90000"/>
                </a:lnSpc>
                <a:spcBef>
                  <a:spcPct val="0"/>
                </a:spcBef>
                <a:spcAft>
                  <a:spcPct val="0"/>
                </a:spcAft>
                <a:defRPr/>
              </a:pPr>
              <a:t>‹#›</a:t>
            </a:fld>
            <a:endParaRPr lang="en-US" altLang="en-US" sz="1031" dirty="0" smtClean="0">
              <a:solidFill>
                <a:srgbClr val="064308"/>
              </a:solidFill>
              <a:latin typeface="Arial" panose="020B0604020202020204" pitchFamily="34" charset="0"/>
            </a:endParaRPr>
          </a:p>
        </p:txBody>
      </p:sp>
      <p:pic>
        <p:nvPicPr>
          <p:cNvPr id="10"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l="3036" t="14900" r="51408" b="16333"/>
          <a:stretch>
            <a:fillRect/>
          </a:stretch>
        </p:blipFill>
        <p:spPr bwMode="auto">
          <a:xfrm>
            <a:off x="5049763" y="6228458"/>
            <a:ext cx="212674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580572" y="76201"/>
            <a:ext cx="11030857" cy="479625"/>
          </a:xfrm>
        </p:spPr>
        <p:txBody>
          <a:bodyPr/>
          <a:lstStyle/>
          <a:p>
            <a:r>
              <a:rPr lang="en-US" dirty="0" smtClean="0"/>
              <a:t>Click to edit Master title style</a:t>
            </a:r>
            <a:endParaRPr lang="en-US" dirty="0"/>
          </a:p>
        </p:txBody>
      </p:sp>
      <p:sp>
        <p:nvSpPr>
          <p:cNvPr id="8" name="Content Placeholder 2"/>
          <p:cNvSpPr>
            <a:spLocks noGrp="1"/>
          </p:cNvSpPr>
          <p:nvPr>
            <p:ph idx="1"/>
          </p:nvPr>
        </p:nvSpPr>
        <p:spPr>
          <a:xfrm>
            <a:off x="610811" y="1067099"/>
            <a:ext cx="10970381" cy="5027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5241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NSCLFRIB_ppt.png"/>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893033" y="1320106"/>
            <a:ext cx="10486571" cy="48109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eaLnBrk="0" fontAlgn="base" hangingPunct="0">
              <a:lnSpc>
                <a:spcPct val="90000"/>
              </a:lnSpc>
              <a:spcBef>
                <a:spcPct val="0"/>
              </a:spcBef>
              <a:spcAft>
                <a:spcPct val="0"/>
              </a:spcAft>
              <a:defRPr/>
            </a:pPr>
            <a:endParaRPr lang="en-US" sz="2813">
              <a:solidFill>
                <a:srgbClr val="B81414"/>
              </a:solidFill>
              <a:latin typeface="Helvetica" pitchFamily="-111" charset="0"/>
              <a:ea typeface="ヒラギノ角ゴ Pro W3" pitchFamily="-111" charset="-128"/>
              <a:cs typeface="Arial" charset="0"/>
            </a:endParaRPr>
          </a:p>
        </p:txBody>
      </p:sp>
      <p:sp>
        <p:nvSpPr>
          <p:cNvPr id="8" name="Rectangle 7"/>
          <p:cNvSpPr>
            <a:spLocks noChangeArrowheads="1"/>
          </p:cNvSpPr>
          <p:nvPr userDrawn="1"/>
        </p:nvSpPr>
        <p:spPr bwMode="auto">
          <a:xfrm>
            <a:off x="5487206" y="3009305"/>
            <a:ext cx="12192000" cy="524372"/>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fontAlgn="base">
              <a:spcBef>
                <a:spcPct val="0"/>
              </a:spcBef>
              <a:spcAft>
                <a:spcPct val="0"/>
              </a:spcAft>
              <a:defRPr/>
            </a:pPr>
            <a:endParaRPr lang="en-US" sz="2813">
              <a:solidFill>
                <a:srgbClr val="B81414"/>
              </a:solidFill>
              <a:latin typeface="Arial" charset="0"/>
              <a:ea typeface="ヒラギノ角ゴ Pro W3" pitchFamily="-111" charset="-128"/>
              <a:cs typeface="Arial" charset="0"/>
            </a:endParaRPr>
          </a:p>
        </p:txBody>
      </p:sp>
      <p:sp>
        <p:nvSpPr>
          <p:cNvPr id="9" name="Text Box 1032"/>
          <p:cNvSpPr txBox="1">
            <a:spLocks noChangeArrowheads="1"/>
          </p:cNvSpPr>
          <p:nvPr userDrawn="1"/>
        </p:nvSpPr>
        <p:spPr bwMode="auto">
          <a:xfrm>
            <a:off x="7644191" y="6420446"/>
            <a:ext cx="4307921" cy="285591"/>
          </a:xfrm>
          <a:prstGeom prst="rect">
            <a:avLst/>
          </a:prstGeom>
          <a:noFill/>
          <a:ln w="12700">
            <a:noFill/>
            <a:miter lim="800000"/>
            <a:headEnd/>
            <a:tailEnd/>
          </a:ln>
          <a:effectLst/>
        </p:spPr>
        <p:txBody>
          <a:bodyPr lIns="0" tIns="0" rIns="0" bIns="0">
            <a:spAutoFit/>
          </a:bodyPr>
          <a:lstStyle>
            <a:lvl1pPr defTabSz="866775" eaLnBrk="0" hangingPunct="0">
              <a:defRPr sz="3000">
                <a:solidFill>
                  <a:srgbClr val="B81414"/>
                </a:solidFill>
                <a:latin typeface="Helvetica" panose="020B0604020202020204" pitchFamily="34" charset="0"/>
                <a:ea typeface="ヒラギノ角ゴ Pro W3"/>
                <a:cs typeface="ヒラギノ角ゴ Pro W3"/>
              </a:defRPr>
            </a:lvl1pPr>
            <a:lvl2pPr marL="742950" indent="-285750" defTabSz="866775" eaLnBrk="0" hangingPunct="0">
              <a:defRPr sz="3000">
                <a:solidFill>
                  <a:srgbClr val="B81414"/>
                </a:solidFill>
                <a:latin typeface="Helvetica" panose="020B0604020202020204" pitchFamily="34" charset="0"/>
                <a:ea typeface="ヒラギノ角ゴ Pro W3"/>
                <a:cs typeface="ヒラギノ角ゴ Pro W3"/>
              </a:defRPr>
            </a:lvl2pPr>
            <a:lvl3pPr marL="1143000" indent="-228600" defTabSz="866775" eaLnBrk="0" hangingPunct="0">
              <a:defRPr sz="3000">
                <a:solidFill>
                  <a:srgbClr val="B81414"/>
                </a:solidFill>
                <a:latin typeface="Helvetica" panose="020B0604020202020204" pitchFamily="34" charset="0"/>
                <a:ea typeface="ヒラギノ角ゴ Pro W3"/>
                <a:cs typeface="ヒラギノ角ゴ Pro W3"/>
              </a:defRPr>
            </a:lvl3pPr>
            <a:lvl4pPr marL="1600200" indent="-228600" defTabSz="866775" eaLnBrk="0" hangingPunct="0">
              <a:defRPr sz="3000">
                <a:solidFill>
                  <a:srgbClr val="B81414"/>
                </a:solidFill>
                <a:latin typeface="Helvetica" panose="020B0604020202020204" pitchFamily="34" charset="0"/>
                <a:ea typeface="ヒラギノ角ゴ Pro W3"/>
                <a:cs typeface="ヒラギノ角ゴ Pro W3"/>
              </a:defRPr>
            </a:lvl4pPr>
            <a:lvl5pPr marL="2057400" indent="-228600" defTabSz="866775" eaLnBrk="0" hangingPunct="0">
              <a:defRPr sz="3000">
                <a:solidFill>
                  <a:srgbClr val="B81414"/>
                </a:solidFill>
                <a:latin typeface="Helvetica" panose="020B0604020202020204" pitchFamily="34" charset="0"/>
                <a:ea typeface="ヒラギノ角ゴ Pro W3"/>
                <a:cs typeface="ヒラギノ角ゴ Pro W3"/>
              </a:defRPr>
            </a:lvl5pPr>
            <a:lvl6pPr marL="25146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6pPr>
            <a:lvl7pPr marL="29718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7pPr>
            <a:lvl8pPr marL="34290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8pPr>
            <a:lvl9pPr marL="38862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9pPr>
          </a:lstStyle>
          <a:p>
            <a:pPr algn="r" fontAlgn="base">
              <a:lnSpc>
                <a:spcPct val="90000"/>
              </a:lnSpc>
              <a:spcBef>
                <a:spcPct val="0"/>
              </a:spcBef>
              <a:spcAft>
                <a:spcPct val="0"/>
              </a:spcAft>
              <a:defRPr/>
            </a:pPr>
            <a:r>
              <a:rPr lang="en-US" altLang="en-US" sz="1031" dirty="0" smtClean="0">
                <a:solidFill>
                  <a:srgbClr val="064308"/>
                </a:solidFill>
              </a:rPr>
              <a:t>A.E. Lovell, First Guidance Committee Meeting,</a:t>
            </a:r>
          </a:p>
          <a:p>
            <a:pPr algn="r" fontAlgn="base">
              <a:lnSpc>
                <a:spcPct val="90000"/>
              </a:lnSpc>
              <a:spcBef>
                <a:spcPct val="0"/>
              </a:spcBef>
              <a:spcAft>
                <a:spcPct val="0"/>
              </a:spcAft>
              <a:defRPr/>
            </a:pPr>
            <a:r>
              <a:rPr lang="en-US" altLang="en-US" sz="1031" dirty="0" smtClean="0">
                <a:solidFill>
                  <a:srgbClr val="064308"/>
                </a:solidFill>
              </a:rPr>
              <a:t> 11/06/2009, </a:t>
            </a:r>
            <a:r>
              <a:rPr lang="en-US" altLang="en-US" sz="1031" dirty="0" smtClean="0">
                <a:solidFill>
                  <a:srgbClr val="064308"/>
                </a:solidFill>
                <a:latin typeface="Arial" panose="020B0604020202020204" pitchFamily="34" charset="0"/>
              </a:rPr>
              <a:t>Slide </a:t>
            </a:r>
            <a:fld id="{52A9D48D-B3DB-42E9-9768-F5CC84791A59}" type="slidenum">
              <a:rPr lang="en-US" altLang="en-US" sz="1031" smtClean="0">
                <a:solidFill>
                  <a:srgbClr val="064308"/>
                </a:solidFill>
                <a:latin typeface="Arial" panose="020B0604020202020204" pitchFamily="34" charset="0"/>
              </a:rPr>
              <a:pPr algn="r" fontAlgn="base">
                <a:lnSpc>
                  <a:spcPct val="90000"/>
                </a:lnSpc>
                <a:spcBef>
                  <a:spcPct val="0"/>
                </a:spcBef>
                <a:spcAft>
                  <a:spcPct val="0"/>
                </a:spcAft>
                <a:defRPr/>
              </a:pPr>
              <a:t>‹#›</a:t>
            </a:fld>
            <a:endParaRPr lang="en-US" altLang="en-US" sz="1031" dirty="0" smtClean="0">
              <a:solidFill>
                <a:srgbClr val="064308"/>
              </a:solidFill>
              <a:latin typeface="Arial" panose="020B0604020202020204" pitchFamily="34" charset="0"/>
            </a:endParaRPr>
          </a:p>
        </p:txBody>
      </p:sp>
      <p:pic>
        <p:nvPicPr>
          <p:cNvPr id="10"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l="3036" t="14900" r="51408" b="16333"/>
          <a:stretch>
            <a:fillRect/>
          </a:stretch>
        </p:blipFill>
        <p:spPr bwMode="auto">
          <a:xfrm>
            <a:off x="5049763" y="6228458"/>
            <a:ext cx="212674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580572" y="76201"/>
            <a:ext cx="11030857" cy="479625"/>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610811" y="1067099"/>
            <a:ext cx="10970381" cy="50274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4557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NSCLFRIB_ppt.png"/>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893033" y="1320106"/>
            <a:ext cx="10486571" cy="48109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eaLnBrk="0" fontAlgn="base" hangingPunct="0">
              <a:lnSpc>
                <a:spcPct val="90000"/>
              </a:lnSpc>
              <a:spcBef>
                <a:spcPct val="0"/>
              </a:spcBef>
              <a:spcAft>
                <a:spcPct val="0"/>
              </a:spcAft>
              <a:defRPr/>
            </a:pPr>
            <a:endParaRPr lang="en-US" sz="2813">
              <a:solidFill>
                <a:srgbClr val="B81414"/>
              </a:solidFill>
              <a:latin typeface="Helvetica" pitchFamily="-111" charset="0"/>
              <a:ea typeface="ヒラギノ角ゴ Pro W3" pitchFamily="-111" charset="-128"/>
              <a:cs typeface="Arial" charset="0"/>
            </a:endParaRPr>
          </a:p>
        </p:txBody>
      </p:sp>
      <p:sp>
        <p:nvSpPr>
          <p:cNvPr id="8" name="Rectangle 7"/>
          <p:cNvSpPr>
            <a:spLocks noChangeArrowheads="1"/>
          </p:cNvSpPr>
          <p:nvPr userDrawn="1"/>
        </p:nvSpPr>
        <p:spPr bwMode="auto">
          <a:xfrm>
            <a:off x="5487206" y="3009305"/>
            <a:ext cx="12192000" cy="524372"/>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fontAlgn="base">
              <a:spcBef>
                <a:spcPct val="0"/>
              </a:spcBef>
              <a:spcAft>
                <a:spcPct val="0"/>
              </a:spcAft>
              <a:defRPr/>
            </a:pPr>
            <a:endParaRPr lang="en-US" sz="2813">
              <a:solidFill>
                <a:srgbClr val="B81414"/>
              </a:solidFill>
              <a:latin typeface="Arial" charset="0"/>
              <a:ea typeface="ヒラギノ角ゴ Pro W3" pitchFamily="-111" charset="-128"/>
              <a:cs typeface="Arial" charset="0"/>
            </a:endParaRPr>
          </a:p>
        </p:txBody>
      </p:sp>
      <p:sp>
        <p:nvSpPr>
          <p:cNvPr id="9" name="Text Box 1032"/>
          <p:cNvSpPr txBox="1">
            <a:spLocks noChangeArrowheads="1"/>
          </p:cNvSpPr>
          <p:nvPr userDrawn="1"/>
        </p:nvSpPr>
        <p:spPr bwMode="auto">
          <a:xfrm>
            <a:off x="8535207" y="6563320"/>
            <a:ext cx="3352397" cy="142796"/>
          </a:xfrm>
          <a:prstGeom prst="rect">
            <a:avLst/>
          </a:prstGeom>
          <a:noFill/>
          <a:ln w="12700">
            <a:noFill/>
            <a:miter lim="800000"/>
            <a:headEnd/>
            <a:tailEnd/>
          </a:ln>
          <a:effectLst/>
        </p:spPr>
        <p:txBody>
          <a:bodyPr lIns="0" tIns="0" rIns="0" bIns="0">
            <a:spAutoFit/>
          </a:bodyPr>
          <a:lstStyle>
            <a:lvl1pPr defTabSz="866775" eaLnBrk="0" hangingPunct="0">
              <a:defRPr sz="3000">
                <a:solidFill>
                  <a:srgbClr val="B81414"/>
                </a:solidFill>
                <a:latin typeface="Helvetica" panose="020B0604020202020204" pitchFamily="34" charset="0"/>
                <a:ea typeface="ヒラギノ角ゴ Pro W3"/>
                <a:cs typeface="ヒラギノ角ゴ Pro W3"/>
              </a:defRPr>
            </a:lvl1pPr>
            <a:lvl2pPr marL="742950" indent="-285750" defTabSz="866775" eaLnBrk="0" hangingPunct="0">
              <a:defRPr sz="3000">
                <a:solidFill>
                  <a:srgbClr val="B81414"/>
                </a:solidFill>
                <a:latin typeface="Helvetica" panose="020B0604020202020204" pitchFamily="34" charset="0"/>
                <a:ea typeface="ヒラギノ角ゴ Pro W3"/>
                <a:cs typeface="ヒラギノ角ゴ Pro W3"/>
              </a:defRPr>
            </a:lvl2pPr>
            <a:lvl3pPr marL="1143000" indent="-228600" defTabSz="866775" eaLnBrk="0" hangingPunct="0">
              <a:defRPr sz="3000">
                <a:solidFill>
                  <a:srgbClr val="B81414"/>
                </a:solidFill>
                <a:latin typeface="Helvetica" panose="020B0604020202020204" pitchFamily="34" charset="0"/>
                <a:ea typeface="ヒラギノ角ゴ Pro W3"/>
                <a:cs typeface="ヒラギノ角ゴ Pro W3"/>
              </a:defRPr>
            </a:lvl3pPr>
            <a:lvl4pPr marL="1600200" indent="-228600" defTabSz="866775" eaLnBrk="0" hangingPunct="0">
              <a:defRPr sz="3000">
                <a:solidFill>
                  <a:srgbClr val="B81414"/>
                </a:solidFill>
                <a:latin typeface="Helvetica" panose="020B0604020202020204" pitchFamily="34" charset="0"/>
                <a:ea typeface="ヒラギノ角ゴ Pro W3"/>
                <a:cs typeface="ヒラギノ角ゴ Pro W3"/>
              </a:defRPr>
            </a:lvl4pPr>
            <a:lvl5pPr marL="2057400" indent="-228600" defTabSz="866775" eaLnBrk="0" hangingPunct="0">
              <a:defRPr sz="3000">
                <a:solidFill>
                  <a:srgbClr val="B81414"/>
                </a:solidFill>
                <a:latin typeface="Helvetica" panose="020B0604020202020204" pitchFamily="34" charset="0"/>
                <a:ea typeface="ヒラギノ角ゴ Pro W3"/>
                <a:cs typeface="ヒラギノ角ゴ Pro W3"/>
              </a:defRPr>
            </a:lvl5pPr>
            <a:lvl6pPr marL="25146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6pPr>
            <a:lvl7pPr marL="29718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7pPr>
            <a:lvl8pPr marL="34290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8pPr>
            <a:lvl9pPr marL="38862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9pPr>
          </a:lstStyle>
          <a:p>
            <a:pPr algn="r" fontAlgn="base">
              <a:lnSpc>
                <a:spcPct val="90000"/>
              </a:lnSpc>
              <a:spcBef>
                <a:spcPct val="0"/>
              </a:spcBef>
              <a:spcAft>
                <a:spcPct val="0"/>
              </a:spcAft>
              <a:defRPr/>
            </a:pPr>
            <a:r>
              <a:rPr lang="en-US" altLang="en-US" sz="1031" dirty="0" smtClean="0">
                <a:solidFill>
                  <a:srgbClr val="064308"/>
                </a:solidFill>
              </a:rPr>
              <a:t>A.E. Lovell, </a:t>
            </a:r>
            <a:fld id="{5E2BE7F0-7B25-4A27-B393-A1FD90746C45}" type="datetime1">
              <a:rPr lang="en-US" altLang="en-US" sz="1031" smtClean="0">
                <a:solidFill>
                  <a:srgbClr val="064308"/>
                </a:solidFill>
              </a:rPr>
              <a:pPr algn="r" fontAlgn="base">
                <a:lnSpc>
                  <a:spcPct val="90000"/>
                </a:lnSpc>
                <a:spcBef>
                  <a:spcPct val="0"/>
                </a:spcBef>
                <a:spcAft>
                  <a:spcPct val="0"/>
                </a:spcAft>
                <a:defRPr/>
              </a:pPr>
              <a:t>11/5/2017</a:t>
            </a:fld>
            <a:r>
              <a:rPr lang="en-US" altLang="en-US" sz="1031" dirty="0" smtClean="0">
                <a:solidFill>
                  <a:srgbClr val="064308"/>
                </a:solidFill>
              </a:rPr>
              <a:t>, </a:t>
            </a:r>
            <a:r>
              <a:rPr lang="en-US" altLang="en-US" sz="1031" dirty="0" smtClean="0">
                <a:solidFill>
                  <a:srgbClr val="064308"/>
                </a:solidFill>
                <a:latin typeface="Arial" panose="020B0604020202020204" pitchFamily="34" charset="0"/>
              </a:rPr>
              <a:t>Slide </a:t>
            </a:r>
            <a:fld id="{5D55D37F-F246-4698-8018-36DBB7C4898E}" type="slidenum">
              <a:rPr lang="en-US" altLang="en-US" sz="1031" smtClean="0">
                <a:solidFill>
                  <a:srgbClr val="064308"/>
                </a:solidFill>
                <a:latin typeface="Arial" panose="020B0604020202020204" pitchFamily="34" charset="0"/>
              </a:rPr>
              <a:pPr algn="r" fontAlgn="base">
                <a:lnSpc>
                  <a:spcPct val="90000"/>
                </a:lnSpc>
                <a:spcBef>
                  <a:spcPct val="0"/>
                </a:spcBef>
                <a:spcAft>
                  <a:spcPct val="0"/>
                </a:spcAft>
                <a:defRPr/>
              </a:pPr>
              <a:t>‹#›</a:t>
            </a:fld>
            <a:endParaRPr lang="en-US" altLang="en-US" sz="1031" dirty="0" smtClean="0">
              <a:solidFill>
                <a:srgbClr val="064308"/>
              </a:solidFill>
              <a:latin typeface="Arial" panose="020B0604020202020204" pitchFamily="34" charset="0"/>
            </a:endParaRPr>
          </a:p>
        </p:txBody>
      </p:sp>
      <p:sp>
        <p:nvSpPr>
          <p:cNvPr id="6" name="Title 1"/>
          <p:cNvSpPr>
            <a:spLocks noGrp="1"/>
          </p:cNvSpPr>
          <p:nvPr>
            <p:ph type="title"/>
          </p:nvPr>
        </p:nvSpPr>
        <p:spPr>
          <a:xfrm>
            <a:off x="580572" y="76201"/>
            <a:ext cx="11030857" cy="479625"/>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610811" y="1067099"/>
            <a:ext cx="10970381" cy="50274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045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3" descr="ppt_bkg2.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893033" y="1320106"/>
            <a:ext cx="10486571" cy="48109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eaLnBrk="0" fontAlgn="base" hangingPunct="0">
              <a:lnSpc>
                <a:spcPct val="90000"/>
              </a:lnSpc>
              <a:spcBef>
                <a:spcPct val="0"/>
              </a:spcBef>
              <a:spcAft>
                <a:spcPct val="0"/>
              </a:spcAft>
              <a:defRPr/>
            </a:pPr>
            <a:endParaRPr lang="en-US" sz="2813">
              <a:solidFill>
                <a:srgbClr val="B81414"/>
              </a:solidFill>
              <a:latin typeface="Helvetica" pitchFamily="-111" charset="0"/>
              <a:ea typeface="ヒラギノ角ゴ Pro W3" pitchFamily="-111" charset="-128"/>
              <a:cs typeface="Arial" charset="0"/>
            </a:endParaRPr>
          </a:p>
        </p:txBody>
      </p:sp>
      <p:sp>
        <p:nvSpPr>
          <p:cNvPr id="6" name="Rectangle 7"/>
          <p:cNvSpPr>
            <a:spLocks noChangeArrowheads="1"/>
          </p:cNvSpPr>
          <p:nvPr/>
        </p:nvSpPr>
        <p:spPr bwMode="auto">
          <a:xfrm>
            <a:off x="5487206" y="3009305"/>
            <a:ext cx="12192000" cy="524372"/>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fontAlgn="base">
              <a:spcBef>
                <a:spcPct val="0"/>
              </a:spcBef>
              <a:spcAft>
                <a:spcPct val="0"/>
              </a:spcAft>
              <a:defRPr/>
            </a:pPr>
            <a:endParaRPr lang="en-US" sz="2813">
              <a:solidFill>
                <a:srgbClr val="B81414"/>
              </a:solidFill>
              <a:latin typeface="Arial" charset="0"/>
              <a:ea typeface="ヒラギノ角ゴ Pro W3" pitchFamily="-111" charset="-128"/>
              <a:cs typeface="Arial" charset="0"/>
            </a:endParaRPr>
          </a:p>
        </p:txBody>
      </p:sp>
      <p:sp>
        <p:nvSpPr>
          <p:cNvPr id="7" name="Text Box 1032"/>
          <p:cNvSpPr txBox="1">
            <a:spLocks noChangeArrowheads="1"/>
          </p:cNvSpPr>
          <p:nvPr userDrawn="1"/>
        </p:nvSpPr>
        <p:spPr bwMode="auto">
          <a:xfrm>
            <a:off x="8535207" y="6563320"/>
            <a:ext cx="3352397" cy="142796"/>
          </a:xfrm>
          <a:prstGeom prst="rect">
            <a:avLst/>
          </a:prstGeom>
          <a:noFill/>
          <a:ln w="12700">
            <a:noFill/>
            <a:miter lim="800000"/>
            <a:headEnd/>
            <a:tailEnd/>
          </a:ln>
          <a:effectLst/>
        </p:spPr>
        <p:txBody>
          <a:bodyPr lIns="0" tIns="0" rIns="0" bIns="0">
            <a:spAutoFit/>
          </a:bodyPr>
          <a:lstStyle>
            <a:lvl1pPr defTabSz="866775" eaLnBrk="0" hangingPunct="0">
              <a:defRPr sz="3000">
                <a:solidFill>
                  <a:srgbClr val="B81414"/>
                </a:solidFill>
                <a:latin typeface="Helvetica" panose="020B0604020202020204" pitchFamily="34" charset="0"/>
                <a:ea typeface="ヒラギノ角ゴ Pro W3"/>
                <a:cs typeface="ヒラギノ角ゴ Pro W3"/>
              </a:defRPr>
            </a:lvl1pPr>
            <a:lvl2pPr marL="742950" indent="-285750" defTabSz="866775" eaLnBrk="0" hangingPunct="0">
              <a:defRPr sz="3000">
                <a:solidFill>
                  <a:srgbClr val="B81414"/>
                </a:solidFill>
                <a:latin typeface="Helvetica" panose="020B0604020202020204" pitchFamily="34" charset="0"/>
                <a:ea typeface="ヒラギノ角ゴ Pro W3"/>
                <a:cs typeface="ヒラギノ角ゴ Pro W3"/>
              </a:defRPr>
            </a:lvl2pPr>
            <a:lvl3pPr marL="1143000" indent="-228600" defTabSz="866775" eaLnBrk="0" hangingPunct="0">
              <a:defRPr sz="3000">
                <a:solidFill>
                  <a:srgbClr val="B81414"/>
                </a:solidFill>
                <a:latin typeface="Helvetica" panose="020B0604020202020204" pitchFamily="34" charset="0"/>
                <a:ea typeface="ヒラギノ角ゴ Pro W3"/>
                <a:cs typeface="ヒラギノ角ゴ Pro W3"/>
              </a:defRPr>
            </a:lvl3pPr>
            <a:lvl4pPr marL="1600200" indent="-228600" defTabSz="866775" eaLnBrk="0" hangingPunct="0">
              <a:defRPr sz="3000">
                <a:solidFill>
                  <a:srgbClr val="B81414"/>
                </a:solidFill>
                <a:latin typeface="Helvetica" panose="020B0604020202020204" pitchFamily="34" charset="0"/>
                <a:ea typeface="ヒラギノ角ゴ Pro W3"/>
                <a:cs typeface="ヒラギノ角ゴ Pro W3"/>
              </a:defRPr>
            </a:lvl4pPr>
            <a:lvl5pPr marL="2057400" indent="-228600" defTabSz="866775" eaLnBrk="0" hangingPunct="0">
              <a:defRPr sz="3000">
                <a:solidFill>
                  <a:srgbClr val="B81414"/>
                </a:solidFill>
                <a:latin typeface="Helvetica" panose="020B0604020202020204" pitchFamily="34" charset="0"/>
                <a:ea typeface="ヒラギノ角ゴ Pro W3"/>
                <a:cs typeface="ヒラギノ角ゴ Pro W3"/>
              </a:defRPr>
            </a:lvl5pPr>
            <a:lvl6pPr marL="25146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6pPr>
            <a:lvl7pPr marL="29718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7pPr>
            <a:lvl8pPr marL="34290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8pPr>
            <a:lvl9pPr marL="38862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9pPr>
          </a:lstStyle>
          <a:p>
            <a:pPr algn="r" fontAlgn="base">
              <a:lnSpc>
                <a:spcPct val="90000"/>
              </a:lnSpc>
              <a:spcBef>
                <a:spcPct val="0"/>
              </a:spcBef>
              <a:spcAft>
                <a:spcPct val="0"/>
              </a:spcAft>
              <a:defRPr/>
            </a:pPr>
            <a:r>
              <a:rPr lang="en-US" altLang="en-US" sz="1031" dirty="0" smtClean="0">
                <a:solidFill>
                  <a:srgbClr val="064308"/>
                </a:solidFill>
              </a:rPr>
              <a:t>A.E. Lovell, </a:t>
            </a:r>
            <a:fld id="{3456B9ED-5DBF-4B77-B6CD-AD745F4A9D75}" type="datetime1">
              <a:rPr lang="en-US" altLang="en-US" sz="1031" smtClean="0">
                <a:solidFill>
                  <a:srgbClr val="064308"/>
                </a:solidFill>
              </a:rPr>
              <a:pPr algn="r" fontAlgn="base">
                <a:lnSpc>
                  <a:spcPct val="90000"/>
                </a:lnSpc>
                <a:spcBef>
                  <a:spcPct val="0"/>
                </a:spcBef>
                <a:spcAft>
                  <a:spcPct val="0"/>
                </a:spcAft>
                <a:defRPr/>
              </a:pPr>
              <a:t>11/5/2017</a:t>
            </a:fld>
            <a:r>
              <a:rPr lang="en-US" altLang="en-US" sz="1031" dirty="0" smtClean="0">
                <a:solidFill>
                  <a:srgbClr val="064308"/>
                </a:solidFill>
              </a:rPr>
              <a:t>, </a:t>
            </a:r>
            <a:r>
              <a:rPr lang="en-US" altLang="en-US" sz="1031" dirty="0" smtClean="0">
                <a:solidFill>
                  <a:srgbClr val="064308"/>
                </a:solidFill>
                <a:latin typeface="Arial" panose="020B0604020202020204" pitchFamily="34" charset="0"/>
              </a:rPr>
              <a:t>Slide </a:t>
            </a:r>
            <a:fld id="{E05B544F-2030-43B4-B3CE-90EB69FDBEB3}" type="slidenum">
              <a:rPr lang="en-US" altLang="en-US" sz="1031" smtClean="0">
                <a:solidFill>
                  <a:srgbClr val="064308"/>
                </a:solidFill>
                <a:latin typeface="Arial" panose="020B0604020202020204" pitchFamily="34" charset="0"/>
              </a:rPr>
              <a:pPr algn="r" fontAlgn="base">
                <a:lnSpc>
                  <a:spcPct val="90000"/>
                </a:lnSpc>
                <a:spcBef>
                  <a:spcPct val="0"/>
                </a:spcBef>
                <a:spcAft>
                  <a:spcPct val="0"/>
                </a:spcAft>
                <a:defRPr/>
              </a:pPr>
              <a:t>‹#›</a:t>
            </a:fld>
            <a:endParaRPr lang="en-US" altLang="en-US" sz="1031" dirty="0" smtClean="0">
              <a:solidFill>
                <a:srgbClr val="064308"/>
              </a:solidFill>
              <a:latin typeface="Arial" panose="020B0604020202020204" pitchFamily="34" charset="0"/>
            </a:endParaRPr>
          </a:p>
        </p:txBody>
      </p:sp>
      <p:sp>
        <p:nvSpPr>
          <p:cNvPr id="2" name="Title 1"/>
          <p:cNvSpPr>
            <a:spLocks noGrp="1"/>
          </p:cNvSpPr>
          <p:nvPr>
            <p:ph type="title"/>
          </p:nvPr>
        </p:nvSpPr>
        <p:spPr>
          <a:xfrm>
            <a:off x="580572" y="76201"/>
            <a:ext cx="11030857" cy="479625"/>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2213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432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689100" y="101601"/>
            <a:ext cx="8441267" cy="4863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19200"/>
            <a:ext cx="103632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3733800"/>
            <a:ext cx="103632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6196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descr="ppt_bkg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893033" y="1320106"/>
            <a:ext cx="10486571" cy="48109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eaLnBrk="0" fontAlgn="base" hangingPunct="0">
              <a:lnSpc>
                <a:spcPct val="90000"/>
              </a:lnSpc>
              <a:spcBef>
                <a:spcPct val="0"/>
              </a:spcBef>
              <a:spcAft>
                <a:spcPct val="0"/>
              </a:spcAft>
              <a:defRPr/>
            </a:pPr>
            <a:endParaRPr lang="en-US" sz="2813">
              <a:solidFill>
                <a:srgbClr val="B81414"/>
              </a:solidFill>
              <a:latin typeface="Helvetica" pitchFamily="-111" charset="0"/>
              <a:ea typeface="ヒラギノ角ゴ Pro W3" pitchFamily="-111" charset="-128"/>
              <a:cs typeface="Arial" charset="0"/>
            </a:endParaRPr>
          </a:p>
        </p:txBody>
      </p:sp>
      <p:sp>
        <p:nvSpPr>
          <p:cNvPr id="6" name="Rectangle 7"/>
          <p:cNvSpPr>
            <a:spLocks noChangeArrowheads="1"/>
          </p:cNvSpPr>
          <p:nvPr/>
        </p:nvSpPr>
        <p:spPr bwMode="auto">
          <a:xfrm>
            <a:off x="5487206" y="3009305"/>
            <a:ext cx="12192000" cy="524372"/>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fontAlgn="base">
              <a:spcBef>
                <a:spcPct val="0"/>
              </a:spcBef>
              <a:spcAft>
                <a:spcPct val="0"/>
              </a:spcAft>
              <a:defRPr/>
            </a:pPr>
            <a:endParaRPr lang="en-US" sz="2813">
              <a:solidFill>
                <a:srgbClr val="B81414"/>
              </a:solidFill>
              <a:latin typeface="Arial" charset="0"/>
              <a:ea typeface="ヒラギノ角ゴ Pro W3" pitchFamily="-111" charset="-128"/>
              <a:cs typeface="Arial" charset="0"/>
            </a:endParaRPr>
          </a:p>
        </p:txBody>
      </p:sp>
      <p:sp>
        <p:nvSpPr>
          <p:cNvPr id="2" name="Title 1"/>
          <p:cNvSpPr>
            <a:spLocks noGrp="1"/>
          </p:cNvSpPr>
          <p:nvPr>
            <p:ph type="ctrTitle"/>
          </p:nvPr>
        </p:nvSpPr>
        <p:spPr>
          <a:xfrm>
            <a:off x="914400" y="3044826"/>
            <a:ext cx="10363200" cy="486376"/>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4343400"/>
            <a:ext cx="8534400" cy="1219200"/>
          </a:xfrm>
        </p:spPr>
        <p:txBody>
          <a:bodyPr/>
          <a:lstStyle>
            <a:lvl1pPr marL="0" indent="0" algn="ctr">
              <a:buNone/>
              <a:defRPr/>
            </a:lvl1pPr>
            <a:lvl2pPr marL="453059" indent="0" algn="ctr">
              <a:buNone/>
              <a:defRPr/>
            </a:lvl2pPr>
            <a:lvl3pPr marL="906118" indent="0" algn="ctr">
              <a:buNone/>
              <a:defRPr/>
            </a:lvl3pPr>
            <a:lvl4pPr marL="1359176" indent="0" algn="ctr">
              <a:buNone/>
              <a:defRPr/>
            </a:lvl4pPr>
            <a:lvl5pPr marL="1812236" indent="0" algn="ctr">
              <a:buNone/>
              <a:defRPr/>
            </a:lvl5pPr>
            <a:lvl6pPr marL="2265296" indent="0" algn="ctr">
              <a:buNone/>
              <a:defRPr/>
            </a:lvl6pPr>
            <a:lvl7pPr marL="2718355" indent="0" algn="ctr">
              <a:buNone/>
              <a:defRPr/>
            </a:lvl7pPr>
            <a:lvl8pPr marL="3171414" indent="0" algn="ctr">
              <a:buNone/>
              <a:defRPr/>
            </a:lvl8pPr>
            <a:lvl9pPr marL="362447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17092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NSCL_ppt.png"/>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893033" y="1320106"/>
            <a:ext cx="10486571" cy="48109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eaLnBrk="0" fontAlgn="base" hangingPunct="0">
              <a:lnSpc>
                <a:spcPct val="90000"/>
              </a:lnSpc>
              <a:spcBef>
                <a:spcPct val="0"/>
              </a:spcBef>
              <a:spcAft>
                <a:spcPct val="0"/>
              </a:spcAft>
              <a:defRPr/>
            </a:pPr>
            <a:endParaRPr lang="en-US" sz="2813">
              <a:solidFill>
                <a:srgbClr val="B81414"/>
              </a:solidFill>
              <a:latin typeface="Helvetica" pitchFamily="-111" charset="0"/>
              <a:ea typeface="ヒラギノ角ゴ Pro W3" pitchFamily="-111" charset="-128"/>
              <a:cs typeface="Arial" charset="0"/>
            </a:endParaRPr>
          </a:p>
        </p:txBody>
      </p:sp>
      <p:sp>
        <p:nvSpPr>
          <p:cNvPr id="6" name="Rectangle 7"/>
          <p:cNvSpPr>
            <a:spLocks noChangeArrowheads="1"/>
          </p:cNvSpPr>
          <p:nvPr userDrawn="1"/>
        </p:nvSpPr>
        <p:spPr bwMode="auto">
          <a:xfrm>
            <a:off x="5487206" y="3009305"/>
            <a:ext cx="12192000" cy="524372"/>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fontAlgn="base">
              <a:spcBef>
                <a:spcPct val="0"/>
              </a:spcBef>
              <a:spcAft>
                <a:spcPct val="0"/>
              </a:spcAft>
              <a:defRPr/>
            </a:pPr>
            <a:endParaRPr lang="en-US" sz="2813">
              <a:solidFill>
                <a:srgbClr val="B81414"/>
              </a:solidFill>
              <a:latin typeface="Arial" charset="0"/>
              <a:ea typeface="ヒラギノ角ゴ Pro W3" pitchFamily="-111" charset="-128"/>
              <a:cs typeface="Arial" charset="0"/>
            </a:endParaRPr>
          </a:p>
        </p:txBody>
      </p:sp>
      <p:sp>
        <p:nvSpPr>
          <p:cNvPr id="9" name="Text Box 1032"/>
          <p:cNvSpPr txBox="1">
            <a:spLocks noChangeArrowheads="1"/>
          </p:cNvSpPr>
          <p:nvPr userDrawn="1"/>
        </p:nvSpPr>
        <p:spPr bwMode="auto">
          <a:xfrm>
            <a:off x="8535207" y="6563320"/>
            <a:ext cx="3352397" cy="142796"/>
          </a:xfrm>
          <a:prstGeom prst="rect">
            <a:avLst/>
          </a:prstGeom>
          <a:noFill/>
          <a:ln w="12700">
            <a:noFill/>
            <a:miter lim="800000"/>
            <a:headEnd/>
            <a:tailEnd/>
          </a:ln>
          <a:effectLst/>
        </p:spPr>
        <p:txBody>
          <a:bodyPr lIns="0" tIns="0" rIns="0" bIns="0">
            <a:spAutoFit/>
          </a:bodyPr>
          <a:lstStyle>
            <a:lvl1pPr defTabSz="866775" eaLnBrk="0" hangingPunct="0">
              <a:defRPr sz="3000">
                <a:solidFill>
                  <a:srgbClr val="B81414"/>
                </a:solidFill>
                <a:latin typeface="Helvetica" panose="020B0604020202020204" pitchFamily="34" charset="0"/>
                <a:ea typeface="ヒラギノ角ゴ Pro W3"/>
                <a:cs typeface="ヒラギノ角ゴ Pro W3"/>
              </a:defRPr>
            </a:lvl1pPr>
            <a:lvl2pPr marL="742950" indent="-285750" defTabSz="866775" eaLnBrk="0" hangingPunct="0">
              <a:defRPr sz="3000">
                <a:solidFill>
                  <a:srgbClr val="B81414"/>
                </a:solidFill>
                <a:latin typeface="Helvetica" panose="020B0604020202020204" pitchFamily="34" charset="0"/>
                <a:ea typeface="ヒラギノ角ゴ Pro W3"/>
                <a:cs typeface="ヒラギノ角ゴ Pro W3"/>
              </a:defRPr>
            </a:lvl2pPr>
            <a:lvl3pPr marL="1143000" indent="-228600" defTabSz="866775" eaLnBrk="0" hangingPunct="0">
              <a:defRPr sz="3000">
                <a:solidFill>
                  <a:srgbClr val="B81414"/>
                </a:solidFill>
                <a:latin typeface="Helvetica" panose="020B0604020202020204" pitchFamily="34" charset="0"/>
                <a:ea typeface="ヒラギノ角ゴ Pro W3"/>
                <a:cs typeface="ヒラギノ角ゴ Pro W3"/>
              </a:defRPr>
            </a:lvl3pPr>
            <a:lvl4pPr marL="1600200" indent="-228600" defTabSz="866775" eaLnBrk="0" hangingPunct="0">
              <a:defRPr sz="3000">
                <a:solidFill>
                  <a:srgbClr val="B81414"/>
                </a:solidFill>
                <a:latin typeface="Helvetica" panose="020B0604020202020204" pitchFamily="34" charset="0"/>
                <a:ea typeface="ヒラギノ角ゴ Pro W3"/>
                <a:cs typeface="ヒラギノ角ゴ Pro W3"/>
              </a:defRPr>
            </a:lvl4pPr>
            <a:lvl5pPr marL="2057400" indent="-228600" defTabSz="866775" eaLnBrk="0" hangingPunct="0">
              <a:defRPr sz="3000">
                <a:solidFill>
                  <a:srgbClr val="B81414"/>
                </a:solidFill>
                <a:latin typeface="Helvetica" panose="020B0604020202020204" pitchFamily="34" charset="0"/>
                <a:ea typeface="ヒラギノ角ゴ Pro W3"/>
                <a:cs typeface="ヒラギノ角ゴ Pro W3"/>
              </a:defRPr>
            </a:lvl5pPr>
            <a:lvl6pPr marL="25146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6pPr>
            <a:lvl7pPr marL="29718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7pPr>
            <a:lvl8pPr marL="34290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8pPr>
            <a:lvl9pPr marL="38862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9pPr>
          </a:lstStyle>
          <a:p>
            <a:pPr algn="r" fontAlgn="base">
              <a:lnSpc>
                <a:spcPct val="90000"/>
              </a:lnSpc>
              <a:spcBef>
                <a:spcPct val="0"/>
              </a:spcBef>
              <a:spcAft>
                <a:spcPct val="0"/>
              </a:spcAft>
              <a:defRPr/>
            </a:pPr>
            <a:r>
              <a:rPr lang="en-US" altLang="en-US" sz="1031" dirty="0" smtClean="0">
                <a:solidFill>
                  <a:srgbClr val="064308"/>
                </a:solidFill>
              </a:rPr>
              <a:t>A.E. Lovell, 9/21/2015, </a:t>
            </a:r>
            <a:r>
              <a:rPr lang="en-US" altLang="en-US" sz="1031" dirty="0" smtClean="0">
                <a:solidFill>
                  <a:srgbClr val="064308"/>
                </a:solidFill>
                <a:latin typeface="Arial" panose="020B0604020202020204" pitchFamily="34" charset="0"/>
              </a:rPr>
              <a:t>Slide </a:t>
            </a:r>
            <a:fld id="{713A9684-7688-45BE-9959-A6855047F78D}" type="slidenum">
              <a:rPr lang="en-US" altLang="en-US" sz="1031" smtClean="0">
                <a:solidFill>
                  <a:srgbClr val="064308"/>
                </a:solidFill>
                <a:latin typeface="Arial" panose="020B0604020202020204" pitchFamily="34" charset="0"/>
              </a:rPr>
              <a:pPr algn="r" fontAlgn="base">
                <a:lnSpc>
                  <a:spcPct val="90000"/>
                </a:lnSpc>
                <a:spcBef>
                  <a:spcPct val="0"/>
                </a:spcBef>
                <a:spcAft>
                  <a:spcPct val="0"/>
                </a:spcAft>
                <a:defRPr/>
              </a:pPr>
              <a:t>‹#›</a:t>
            </a:fld>
            <a:endParaRPr lang="en-US" altLang="en-US" sz="1031" dirty="0" smtClean="0">
              <a:solidFill>
                <a:srgbClr val="064308"/>
              </a:solidFill>
              <a:latin typeface="Arial" panose="020B0604020202020204" pitchFamily="34" charset="0"/>
            </a:endParaRPr>
          </a:p>
        </p:txBody>
      </p:sp>
      <p:sp>
        <p:nvSpPr>
          <p:cNvPr id="7" name="Title 1"/>
          <p:cNvSpPr>
            <a:spLocks noGrp="1"/>
          </p:cNvSpPr>
          <p:nvPr>
            <p:ph type="title"/>
          </p:nvPr>
        </p:nvSpPr>
        <p:spPr>
          <a:xfrm>
            <a:off x="580572" y="76201"/>
            <a:ext cx="11030857" cy="479625"/>
          </a:xfrm>
        </p:spPr>
        <p:txBody>
          <a:bodyPr/>
          <a:lstStyle/>
          <a:p>
            <a:r>
              <a:rPr lang="en-US" dirty="0" smtClean="0"/>
              <a:t>Click to edit Master title style</a:t>
            </a:r>
            <a:endParaRPr lang="en-US" dirty="0"/>
          </a:p>
        </p:txBody>
      </p:sp>
      <p:sp>
        <p:nvSpPr>
          <p:cNvPr id="8" name="Content Placeholder 2"/>
          <p:cNvSpPr>
            <a:spLocks noGrp="1"/>
          </p:cNvSpPr>
          <p:nvPr>
            <p:ph idx="1"/>
          </p:nvPr>
        </p:nvSpPr>
        <p:spPr>
          <a:xfrm>
            <a:off x="610811" y="1067099"/>
            <a:ext cx="10970381" cy="5027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8430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descr="NSCL_ppt.png"/>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893033" y="1320106"/>
            <a:ext cx="10486571" cy="48109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eaLnBrk="0" fontAlgn="base" hangingPunct="0">
              <a:lnSpc>
                <a:spcPct val="90000"/>
              </a:lnSpc>
              <a:spcBef>
                <a:spcPct val="0"/>
              </a:spcBef>
              <a:spcAft>
                <a:spcPct val="0"/>
              </a:spcAft>
              <a:defRPr/>
            </a:pPr>
            <a:endParaRPr lang="en-US" sz="2813">
              <a:solidFill>
                <a:srgbClr val="B81414"/>
              </a:solidFill>
              <a:latin typeface="Helvetica" pitchFamily="-111" charset="0"/>
              <a:ea typeface="ヒラギノ角ゴ Pro W3" pitchFamily="-111" charset="-128"/>
              <a:cs typeface="Arial" charset="0"/>
            </a:endParaRPr>
          </a:p>
        </p:txBody>
      </p:sp>
      <p:sp>
        <p:nvSpPr>
          <p:cNvPr id="6" name="Rectangle 7"/>
          <p:cNvSpPr>
            <a:spLocks noChangeArrowheads="1"/>
          </p:cNvSpPr>
          <p:nvPr userDrawn="1"/>
        </p:nvSpPr>
        <p:spPr bwMode="auto">
          <a:xfrm>
            <a:off x="5487206" y="3009305"/>
            <a:ext cx="12192000" cy="524372"/>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fontAlgn="base">
              <a:spcBef>
                <a:spcPct val="0"/>
              </a:spcBef>
              <a:spcAft>
                <a:spcPct val="0"/>
              </a:spcAft>
              <a:defRPr/>
            </a:pPr>
            <a:endParaRPr lang="en-US" sz="2813">
              <a:solidFill>
                <a:srgbClr val="B81414"/>
              </a:solidFill>
              <a:latin typeface="Arial" charset="0"/>
              <a:ea typeface="ヒラギノ角ゴ Pro W3" pitchFamily="-111" charset="-128"/>
              <a:cs typeface="Arial" charset="0"/>
            </a:endParaRPr>
          </a:p>
        </p:txBody>
      </p:sp>
      <p:sp>
        <p:nvSpPr>
          <p:cNvPr id="9" name="Text Box 1032"/>
          <p:cNvSpPr txBox="1">
            <a:spLocks noChangeArrowheads="1"/>
          </p:cNvSpPr>
          <p:nvPr userDrawn="1"/>
        </p:nvSpPr>
        <p:spPr bwMode="auto">
          <a:xfrm>
            <a:off x="8535207" y="6563320"/>
            <a:ext cx="3352397" cy="142796"/>
          </a:xfrm>
          <a:prstGeom prst="rect">
            <a:avLst/>
          </a:prstGeom>
          <a:noFill/>
          <a:ln w="12700">
            <a:noFill/>
            <a:miter lim="800000"/>
            <a:headEnd/>
            <a:tailEnd/>
          </a:ln>
          <a:effectLst/>
        </p:spPr>
        <p:txBody>
          <a:bodyPr lIns="0" tIns="0" rIns="0" bIns="0">
            <a:spAutoFit/>
          </a:bodyPr>
          <a:lstStyle>
            <a:lvl1pPr defTabSz="866775" eaLnBrk="0" hangingPunct="0">
              <a:defRPr sz="3000">
                <a:solidFill>
                  <a:srgbClr val="B81414"/>
                </a:solidFill>
                <a:latin typeface="Helvetica" panose="020B0604020202020204" pitchFamily="34" charset="0"/>
                <a:ea typeface="ヒラギノ角ゴ Pro W3"/>
                <a:cs typeface="ヒラギノ角ゴ Pro W3"/>
              </a:defRPr>
            </a:lvl1pPr>
            <a:lvl2pPr marL="742950" indent="-285750" defTabSz="866775" eaLnBrk="0" hangingPunct="0">
              <a:defRPr sz="3000">
                <a:solidFill>
                  <a:srgbClr val="B81414"/>
                </a:solidFill>
                <a:latin typeface="Helvetica" panose="020B0604020202020204" pitchFamily="34" charset="0"/>
                <a:ea typeface="ヒラギノ角ゴ Pro W3"/>
                <a:cs typeface="ヒラギノ角ゴ Pro W3"/>
              </a:defRPr>
            </a:lvl2pPr>
            <a:lvl3pPr marL="1143000" indent="-228600" defTabSz="866775" eaLnBrk="0" hangingPunct="0">
              <a:defRPr sz="3000">
                <a:solidFill>
                  <a:srgbClr val="B81414"/>
                </a:solidFill>
                <a:latin typeface="Helvetica" panose="020B0604020202020204" pitchFamily="34" charset="0"/>
                <a:ea typeface="ヒラギノ角ゴ Pro W3"/>
                <a:cs typeface="ヒラギノ角ゴ Pro W3"/>
              </a:defRPr>
            </a:lvl3pPr>
            <a:lvl4pPr marL="1600200" indent="-228600" defTabSz="866775" eaLnBrk="0" hangingPunct="0">
              <a:defRPr sz="3000">
                <a:solidFill>
                  <a:srgbClr val="B81414"/>
                </a:solidFill>
                <a:latin typeface="Helvetica" panose="020B0604020202020204" pitchFamily="34" charset="0"/>
                <a:ea typeface="ヒラギノ角ゴ Pro W3"/>
                <a:cs typeface="ヒラギノ角ゴ Pro W3"/>
              </a:defRPr>
            </a:lvl4pPr>
            <a:lvl5pPr marL="2057400" indent="-228600" defTabSz="866775" eaLnBrk="0" hangingPunct="0">
              <a:defRPr sz="3000">
                <a:solidFill>
                  <a:srgbClr val="B81414"/>
                </a:solidFill>
                <a:latin typeface="Helvetica" panose="020B0604020202020204" pitchFamily="34" charset="0"/>
                <a:ea typeface="ヒラギノ角ゴ Pro W3"/>
                <a:cs typeface="ヒラギノ角ゴ Pro W3"/>
              </a:defRPr>
            </a:lvl5pPr>
            <a:lvl6pPr marL="25146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6pPr>
            <a:lvl7pPr marL="29718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7pPr>
            <a:lvl8pPr marL="34290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8pPr>
            <a:lvl9pPr marL="38862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9pPr>
          </a:lstStyle>
          <a:p>
            <a:pPr algn="r" fontAlgn="base">
              <a:lnSpc>
                <a:spcPct val="90000"/>
              </a:lnSpc>
              <a:spcBef>
                <a:spcPct val="0"/>
              </a:spcBef>
              <a:spcAft>
                <a:spcPct val="0"/>
              </a:spcAft>
              <a:defRPr/>
            </a:pPr>
            <a:r>
              <a:rPr lang="en-US" altLang="en-US" sz="1031" dirty="0" smtClean="0">
                <a:solidFill>
                  <a:srgbClr val="064308"/>
                </a:solidFill>
              </a:rPr>
              <a:t>A.E Lovell, 9/21/2015, </a:t>
            </a:r>
            <a:r>
              <a:rPr lang="en-US" altLang="en-US" sz="1031" dirty="0" smtClean="0">
                <a:solidFill>
                  <a:srgbClr val="064308"/>
                </a:solidFill>
                <a:latin typeface="Arial" panose="020B0604020202020204" pitchFamily="34" charset="0"/>
              </a:rPr>
              <a:t>Slide </a:t>
            </a:r>
            <a:fld id="{DF2835EB-3859-44DC-8164-447CA6841255}" type="slidenum">
              <a:rPr lang="en-US" altLang="en-US" sz="1031" smtClean="0">
                <a:solidFill>
                  <a:srgbClr val="064308"/>
                </a:solidFill>
                <a:latin typeface="Arial" panose="020B0604020202020204" pitchFamily="34" charset="0"/>
              </a:rPr>
              <a:pPr algn="r" fontAlgn="base">
                <a:lnSpc>
                  <a:spcPct val="90000"/>
                </a:lnSpc>
                <a:spcBef>
                  <a:spcPct val="0"/>
                </a:spcBef>
                <a:spcAft>
                  <a:spcPct val="0"/>
                </a:spcAft>
                <a:defRPr/>
              </a:pPr>
              <a:t>‹#›</a:t>
            </a:fld>
            <a:endParaRPr lang="en-US" altLang="en-US" sz="1031" dirty="0" smtClean="0">
              <a:solidFill>
                <a:srgbClr val="064308"/>
              </a:solidFill>
              <a:latin typeface="Arial" panose="020B0604020202020204" pitchFamily="34" charset="0"/>
            </a:endParaRPr>
          </a:p>
        </p:txBody>
      </p:sp>
      <p:pic>
        <p:nvPicPr>
          <p:cNvPr id="10"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l="3036" t="14900" r="51408" b="16333"/>
          <a:stretch>
            <a:fillRect/>
          </a:stretch>
        </p:blipFill>
        <p:spPr bwMode="auto">
          <a:xfrm>
            <a:off x="5049763" y="6228458"/>
            <a:ext cx="212674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580572" y="76201"/>
            <a:ext cx="11030857" cy="479625"/>
          </a:xfrm>
        </p:spPr>
        <p:txBody>
          <a:bodyPr/>
          <a:lstStyle/>
          <a:p>
            <a:r>
              <a:rPr lang="en-US" dirty="0" smtClean="0"/>
              <a:t>Click to edit Master title style</a:t>
            </a:r>
            <a:endParaRPr lang="en-US" dirty="0"/>
          </a:p>
        </p:txBody>
      </p:sp>
      <p:sp>
        <p:nvSpPr>
          <p:cNvPr id="8" name="Content Placeholder 2"/>
          <p:cNvSpPr>
            <a:spLocks noGrp="1"/>
          </p:cNvSpPr>
          <p:nvPr>
            <p:ph idx="1"/>
          </p:nvPr>
        </p:nvSpPr>
        <p:spPr>
          <a:xfrm>
            <a:off x="610811" y="1067099"/>
            <a:ext cx="10970381" cy="5027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698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NSCL_ppt.png"/>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893033" y="1320106"/>
            <a:ext cx="10486571" cy="48109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eaLnBrk="0" fontAlgn="base" hangingPunct="0">
              <a:lnSpc>
                <a:spcPct val="90000"/>
              </a:lnSpc>
              <a:spcBef>
                <a:spcPct val="0"/>
              </a:spcBef>
              <a:spcAft>
                <a:spcPct val="0"/>
              </a:spcAft>
              <a:defRPr/>
            </a:pPr>
            <a:endParaRPr lang="en-US" sz="2813">
              <a:solidFill>
                <a:srgbClr val="B81414"/>
              </a:solidFill>
              <a:latin typeface="Helvetica" pitchFamily="-111" charset="0"/>
              <a:ea typeface="ヒラギノ角ゴ Pro W3" pitchFamily="-111" charset="-128"/>
              <a:cs typeface="Arial" charset="0"/>
            </a:endParaRPr>
          </a:p>
        </p:txBody>
      </p:sp>
      <p:sp>
        <p:nvSpPr>
          <p:cNvPr id="6" name="Rectangle 7"/>
          <p:cNvSpPr>
            <a:spLocks noChangeArrowheads="1"/>
          </p:cNvSpPr>
          <p:nvPr userDrawn="1"/>
        </p:nvSpPr>
        <p:spPr bwMode="auto">
          <a:xfrm>
            <a:off x="5487206" y="3009305"/>
            <a:ext cx="12192000" cy="524372"/>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fontAlgn="base">
              <a:spcBef>
                <a:spcPct val="0"/>
              </a:spcBef>
              <a:spcAft>
                <a:spcPct val="0"/>
              </a:spcAft>
              <a:defRPr/>
            </a:pPr>
            <a:endParaRPr lang="en-US" sz="2813">
              <a:solidFill>
                <a:srgbClr val="B81414"/>
              </a:solidFill>
              <a:latin typeface="Arial" charset="0"/>
              <a:ea typeface="ヒラギノ角ゴ Pro W3" pitchFamily="-111" charset="-128"/>
              <a:cs typeface="Arial" charset="0"/>
            </a:endParaRPr>
          </a:p>
        </p:txBody>
      </p:sp>
      <p:sp>
        <p:nvSpPr>
          <p:cNvPr id="9" name="Text Box 1032"/>
          <p:cNvSpPr txBox="1">
            <a:spLocks noChangeArrowheads="1"/>
          </p:cNvSpPr>
          <p:nvPr userDrawn="1"/>
        </p:nvSpPr>
        <p:spPr bwMode="auto">
          <a:xfrm>
            <a:off x="8535207" y="6563320"/>
            <a:ext cx="3352397" cy="142796"/>
          </a:xfrm>
          <a:prstGeom prst="rect">
            <a:avLst/>
          </a:prstGeom>
          <a:noFill/>
          <a:ln w="12700">
            <a:noFill/>
            <a:miter lim="800000"/>
            <a:headEnd/>
            <a:tailEnd/>
          </a:ln>
          <a:effectLst/>
        </p:spPr>
        <p:txBody>
          <a:bodyPr lIns="0" tIns="0" rIns="0" bIns="0">
            <a:spAutoFit/>
          </a:bodyPr>
          <a:lstStyle>
            <a:lvl1pPr defTabSz="866775" eaLnBrk="0" hangingPunct="0">
              <a:defRPr sz="3000">
                <a:solidFill>
                  <a:srgbClr val="B81414"/>
                </a:solidFill>
                <a:latin typeface="Helvetica" panose="020B0604020202020204" pitchFamily="34" charset="0"/>
                <a:ea typeface="ヒラギノ角ゴ Pro W3"/>
                <a:cs typeface="ヒラギノ角ゴ Pro W3"/>
              </a:defRPr>
            </a:lvl1pPr>
            <a:lvl2pPr marL="742950" indent="-285750" defTabSz="866775" eaLnBrk="0" hangingPunct="0">
              <a:defRPr sz="3000">
                <a:solidFill>
                  <a:srgbClr val="B81414"/>
                </a:solidFill>
                <a:latin typeface="Helvetica" panose="020B0604020202020204" pitchFamily="34" charset="0"/>
                <a:ea typeface="ヒラギノ角ゴ Pro W3"/>
                <a:cs typeface="ヒラギノ角ゴ Pro W3"/>
              </a:defRPr>
            </a:lvl2pPr>
            <a:lvl3pPr marL="1143000" indent="-228600" defTabSz="866775" eaLnBrk="0" hangingPunct="0">
              <a:defRPr sz="3000">
                <a:solidFill>
                  <a:srgbClr val="B81414"/>
                </a:solidFill>
                <a:latin typeface="Helvetica" panose="020B0604020202020204" pitchFamily="34" charset="0"/>
                <a:ea typeface="ヒラギノ角ゴ Pro W3"/>
                <a:cs typeface="ヒラギノ角ゴ Pro W3"/>
              </a:defRPr>
            </a:lvl3pPr>
            <a:lvl4pPr marL="1600200" indent="-228600" defTabSz="866775" eaLnBrk="0" hangingPunct="0">
              <a:defRPr sz="3000">
                <a:solidFill>
                  <a:srgbClr val="B81414"/>
                </a:solidFill>
                <a:latin typeface="Helvetica" panose="020B0604020202020204" pitchFamily="34" charset="0"/>
                <a:ea typeface="ヒラギノ角ゴ Pro W3"/>
                <a:cs typeface="ヒラギノ角ゴ Pro W3"/>
              </a:defRPr>
            </a:lvl4pPr>
            <a:lvl5pPr marL="2057400" indent="-228600" defTabSz="866775" eaLnBrk="0" hangingPunct="0">
              <a:defRPr sz="3000">
                <a:solidFill>
                  <a:srgbClr val="B81414"/>
                </a:solidFill>
                <a:latin typeface="Helvetica" panose="020B0604020202020204" pitchFamily="34" charset="0"/>
                <a:ea typeface="ヒラギノ角ゴ Pro W3"/>
                <a:cs typeface="ヒラギノ角ゴ Pro W3"/>
              </a:defRPr>
            </a:lvl5pPr>
            <a:lvl6pPr marL="25146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6pPr>
            <a:lvl7pPr marL="29718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7pPr>
            <a:lvl8pPr marL="34290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8pPr>
            <a:lvl9pPr marL="38862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9pPr>
          </a:lstStyle>
          <a:p>
            <a:pPr algn="r" fontAlgn="base">
              <a:lnSpc>
                <a:spcPct val="90000"/>
              </a:lnSpc>
              <a:spcBef>
                <a:spcPct val="0"/>
              </a:spcBef>
              <a:spcAft>
                <a:spcPct val="0"/>
              </a:spcAft>
              <a:defRPr/>
            </a:pPr>
            <a:r>
              <a:rPr lang="en-US" altLang="en-US" sz="1031" dirty="0" smtClean="0">
                <a:solidFill>
                  <a:srgbClr val="064308"/>
                </a:solidFill>
              </a:rPr>
              <a:t>A.E. Lovell, 9/21/2015, </a:t>
            </a:r>
            <a:r>
              <a:rPr lang="en-US" altLang="en-US" sz="1031" dirty="0" smtClean="0">
                <a:solidFill>
                  <a:srgbClr val="064308"/>
                </a:solidFill>
                <a:latin typeface="Arial" panose="020B0604020202020204" pitchFamily="34" charset="0"/>
              </a:rPr>
              <a:t>Slide </a:t>
            </a:r>
            <a:fld id="{713A9684-7688-45BE-9959-A6855047F78D}" type="slidenum">
              <a:rPr lang="en-US" altLang="en-US" sz="1031" smtClean="0">
                <a:solidFill>
                  <a:srgbClr val="064308"/>
                </a:solidFill>
                <a:latin typeface="Arial" panose="020B0604020202020204" pitchFamily="34" charset="0"/>
              </a:rPr>
              <a:pPr algn="r" fontAlgn="base">
                <a:lnSpc>
                  <a:spcPct val="90000"/>
                </a:lnSpc>
                <a:spcBef>
                  <a:spcPct val="0"/>
                </a:spcBef>
                <a:spcAft>
                  <a:spcPct val="0"/>
                </a:spcAft>
                <a:defRPr/>
              </a:pPr>
              <a:t>‹#›</a:t>
            </a:fld>
            <a:endParaRPr lang="en-US" altLang="en-US" sz="1031" dirty="0" smtClean="0">
              <a:solidFill>
                <a:srgbClr val="064308"/>
              </a:solidFill>
              <a:latin typeface="Arial" panose="020B0604020202020204" pitchFamily="34" charset="0"/>
            </a:endParaRPr>
          </a:p>
        </p:txBody>
      </p:sp>
      <p:sp>
        <p:nvSpPr>
          <p:cNvPr id="7" name="Title 1"/>
          <p:cNvSpPr>
            <a:spLocks noGrp="1"/>
          </p:cNvSpPr>
          <p:nvPr>
            <p:ph type="title"/>
          </p:nvPr>
        </p:nvSpPr>
        <p:spPr>
          <a:xfrm>
            <a:off x="580572" y="76201"/>
            <a:ext cx="11030857" cy="479625"/>
          </a:xfrm>
        </p:spPr>
        <p:txBody>
          <a:bodyPr/>
          <a:lstStyle/>
          <a:p>
            <a:r>
              <a:rPr lang="en-US" dirty="0" smtClean="0"/>
              <a:t>Click to edit Master title style</a:t>
            </a:r>
            <a:endParaRPr lang="en-US" dirty="0"/>
          </a:p>
        </p:txBody>
      </p:sp>
      <p:sp>
        <p:nvSpPr>
          <p:cNvPr id="8" name="Content Placeholder 2"/>
          <p:cNvSpPr>
            <a:spLocks noGrp="1"/>
          </p:cNvSpPr>
          <p:nvPr>
            <p:ph idx="1"/>
          </p:nvPr>
        </p:nvSpPr>
        <p:spPr>
          <a:xfrm>
            <a:off x="610811" y="1067099"/>
            <a:ext cx="10970381" cy="5027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2775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NSCLFRIB_ppt.png"/>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893033" y="1320106"/>
            <a:ext cx="10486571" cy="48109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eaLnBrk="0" fontAlgn="base" hangingPunct="0">
              <a:lnSpc>
                <a:spcPct val="90000"/>
              </a:lnSpc>
              <a:spcBef>
                <a:spcPct val="0"/>
              </a:spcBef>
              <a:spcAft>
                <a:spcPct val="0"/>
              </a:spcAft>
              <a:defRPr/>
            </a:pPr>
            <a:endParaRPr lang="en-US" sz="2813">
              <a:solidFill>
                <a:srgbClr val="B81414"/>
              </a:solidFill>
              <a:latin typeface="Helvetica" pitchFamily="-111" charset="0"/>
              <a:ea typeface="ヒラギノ角ゴ Pro W3" pitchFamily="-111" charset="-128"/>
              <a:cs typeface="Arial" charset="0"/>
            </a:endParaRPr>
          </a:p>
        </p:txBody>
      </p:sp>
      <p:sp>
        <p:nvSpPr>
          <p:cNvPr id="8" name="Rectangle 7"/>
          <p:cNvSpPr>
            <a:spLocks noChangeArrowheads="1"/>
          </p:cNvSpPr>
          <p:nvPr userDrawn="1"/>
        </p:nvSpPr>
        <p:spPr bwMode="auto">
          <a:xfrm>
            <a:off x="5487206" y="3009305"/>
            <a:ext cx="12192000" cy="524372"/>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fontAlgn="base">
              <a:spcBef>
                <a:spcPct val="0"/>
              </a:spcBef>
              <a:spcAft>
                <a:spcPct val="0"/>
              </a:spcAft>
              <a:defRPr/>
            </a:pPr>
            <a:endParaRPr lang="en-US" sz="2813">
              <a:solidFill>
                <a:srgbClr val="B81414"/>
              </a:solidFill>
              <a:latin typeface="Arial" charset="0"/>
              <a:ea typeface="ヒラギノ角ゴ Pro W3" pitchFamily="-111" charset="-128"/>
              <a:cs typeface="Arial" charset="0"/>
            </a:endParaRPr>
          </a:p>
        </p:txBody>
      </p:sp>
      <p:sp>
        <p:nvSpPr>
          <p:cNvPr id="9" name="Text Box 1032"/>
          <p:cNvSpPr txBox="1">
            <a:spLocks noChangeArrowheads="1"/>
          </p:cNvSpPr>
          <p:nvPr userDrawn="1"/>
        </p:nvSpPr>
        <p:spPr bwMode="auto">
          <a:xfrm>
            <a:off x="7644191" y="6420446"/>
            <a:ext cx="4307921" cy="285591"/>
          </a:xfrm>
          <a:prstGeom prst="rect">
            <a:avLst/>
          </a:prstGeom>
          <a:noFill/>
          <a:ln w="12700">
            <a:noFill/>
            <a:miter lim="800000"/>
            <a:headEnd/>
            <a:tailEnd/>
          </a:ln>
          <a:effectLst/>
        </p:spPr>
        <p:txBody>
          <a:bodyPr lIns="0" tIns="0" rIns="0" bIns="0">
            <a:spAutoFit/>
          </a:bodyPr>
          <a:lstStyle>
            <a:lvl1pPr defTabSz="866775" eaLnBrk="0" hangingPunct="0">
              <a:defRPr sz="3000">
                <a:solidFill>
                  <a:srgbClr val="B81414"/>
                </a:solidFill>
                <a:latin typeface="Helvetica" panose="020B0604020202020204" pitchFamily="34" charset="0"/>
                <a:ea typeface="ヒラギノ角ゴ Pro W3"/>
                <a:cs typeface="ヒラギノ角ゴ Pro W3"/>
              </a:defRPr>
            </a:lvl1pPr>
            <a:lvl2pPr marL="742950" indent="-285750" defTabSz="866775" eaLnBrk="0" hangingPunct="0">
              <a:defRPr sz="3000">
                <a:solidFill>
                  <a:srgbClr val="B81414"/>
                </a:solidFill>
                <a:latin typeface="Helvetica" panose="020B0604020202020204" pitchFamily="34" charset="0"/>
                <a:ea typeface="ヒラギノ角ゴ Pro W3"/>
                <a:cs typeface="ヒラギノ角ゴ Pro W3"/>
              </a:defRPr>
            </a:lvl2pPr>
            <a:lvl3pPr marL="1143000" indent="-228600" defTabSz="866775" eaLnBrk="0" hangingPunct="0">
              <a:defRPr sz="3000">
                <a:solidFill>
                  <a:srgbClr val="B81414"/>
                </a:solidFill>
                <a:latin typeface="Helvetica" panose="020B0604020202020204" pitchFamily="34" charset="0"/>
                <a:ea typeface="ヒラギノ角ゴ Pro W3"/>
                <a:cs typeface="ヒラギノ角ゴ Pro W3"/>
              </a:defRPr>
            </a:lvl3pPr>
            <a:lvl4pPr marL="1600200" indent="-228600" defTabSz="866775" eaLnBrk="0" hangingPunct="0">
              <a:defRPr sz="3000">
                <a:solidFill>
                  <a:srgbClr val="B81414"/>
                </a:solidFill>
                <a:latin typeface="Helvetica" panose="020B0604020202020204" pitchFamily="34" charset="0"/>
                <a:ea typeface="ヒラギノ角ゴ Pro W3"/>
                <a:cs typeface="ヒラギノ角ゴ Pro W3"/>
              </a:defRPr>
            </a:lvl4pPr>
            <a:lvl5pPr marL="2057400" indent="-228600" defTabSz="866775" eaLnBrk="0" hangingPunct="0">
              <a:defRPr sz="3000">
                <a:solidFill>
                  <a:srgbClr val="B81414"/>
                </a:solidFill>
                <a:latin typeface="Helvetica" panose="020B0604020202020204" pitchFamily="34" charset="0"/>
                <a:ea typeface="ヒラギノ角ゴ Pro W3"/>
                <a:cs typeface="ヒラギノ角ゴ Pro W3"/>
              </a:defRPr>
            </a:lvl5pPr>
            <a:lvl6pPr marL="25146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6pPr>
            <a:lvl7pPr marL="29718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7pPr>
            <a:lvl8pPr marL="34290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8pPr>
            <a:lvl9pPr marL="38862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9pPr>
          </a:lstStyle>
          <a:p>
            <a:pPr algn="r" fontAlgn="base">
              <a:lnSpc>
                <a:spcPct val="90000"/>
              </a:lnSpc>
              <a:spcBef>
                <a:spcPct val="0"/>
              </a:spcBef>
              <a:spcAft>
                <a:spcPct val="0"/>
              </a:spcAft>
              <a:defRPr/>
            </a:pPr>
            <a:r>
              <a:rPr lang="en-US" altLang="en-US" sz="1031" dirty="0" smtClean="0">
                <a:solidFill>
                  <a:srgbClr val="064308"/>
                </a:solidFill>
              </a:rPr>
              <a:t>A.E. Lovell, First Guidance Committee Meeting,</a:t>
            </a:r>
          </a:p>
          <a:p>
            <a:pPr algn="r" fontAlgn="base">
              <a:lnSpc>
                <a:spcPct val="90000"/>
              </a:lnSpc>
              <a:spcBef>
                <a:spcPct val="0"/>
              </a:spcBef>
              <a:spcAft>
                <a:spcPct val="0"/>
              </a:spcAft>
              <a:defRPr/>
            </a:pPr>
            <a:r>
              <a:rPr lang="en-US" altLang="en-US" sz="1031" dirty="0" smtClean="0">
                <a:solidFill>
                  <a:srgbClr val="064308"/>
                </a:solidFill>
              </a:rPr>
              <a:t> 11/06/2009, </a:t>
            </a:r>
            <a:r>
              <a:rPr lang="en-US" altLang="en-US" sz="1031" dirty="0" smtClean="0">
                <a:solidFill>
                  <a:srgbClr val="064308"/>
                </a:solidFill>
                <a:latin typeface="Arial" panose="020B0604020202020204" pitchFamily="34" charset="0"/>
              </a:rPr>
              <a:t>Slide </a:t>
            </a:r>
            <a:fld id="{52A9D48D-B3DB-42E9-9768-F5CC84791A59}" type="slidenum">
              <a:rPr lang="en-US" altLang="en-US" sz="1031" smtClean="0">
                <a:solidFill>
                  <a:srgbClr val="064308"/>
                </a:solidFill>
                <a:latin typeface="Arial" panose="020B0604020202020204" pitchFamily="34" charset="0"/>
              </a:rPr>
              <a:pPr algn="r" fontAlgn="base">
                <a:lnSpc>
                  <a:spcPct val="90000"/>
                </a:lnSpc>
                <a:spcBef>
                  <a:spcPct val="0"/>
                </a:spcBef>
                <a:spcAft>
                  <a:spcPct val="0"/>
                </a:spcAft>
                <a:defRPr/>
              </a:pPr>
              <a:t>‹#›</a:t>
            </a:fld>
            <a:endParaRPr lang="en-US" altLang="en-US" sz="1031" dirty="0" smtClean="0">
              <a:solidFill>
                <a:srgbClr val="064308"/>
              </a:solidFill>
              <a:latin typeface="Arial" panose="020B0604020202020204" pitchFamily="34" charset="0"/>
            </a:endParaRPr>
          </a:p>
        </p:txBody>
      </p:sp>
      <p:pic>
        <p:nvPicPr>
          <p:cNvPr id="10"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l="3036" t="14900" r="51408" b="16333"/>
          <a:stretch>
            <a:fillRect/>
          </a:stretch>
        </p:blipFill>
        <p:spPr bwMode="auto">
          <a:xfrm>
            <a:off x="5049763" y="6228458"/>
            <a:ext cx="212674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580572" y="76201"/>
            <a:ext cx="11030857" cy="479625"/>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610811" y="1067099"/>
            <a:ext cx="10970381" cy="50274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92583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NSCLFRIB_ppt.png"/>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893033" y="1320106"/>
            <a:ext cx="10486571" cy="48109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eaLnBrk="0" fontAlgn="base" hangingPunct="0">
              <a:lnSpc>
                <a:spcPct val="90000"/>
              </a:lnSpc>
              <a:spcBef>
                <a:spcPct val="0"/>
              </a:spcBef>
              <a:spcAft>
                <a:spcPct val="0"/>
              </a:spcAft>
              <a:defRPr/>
            </a:pPr>
            <a:endParaRPr lang="en-US" sz="2813">
              <a:solidFill>
                <a:srgbClr val="B81414"/>
              </a:solidFill>
              <a:latin typeface="Helvetica" pitchFamily="-111" charset="0"/>
              <a:ea typeface="ヒラギノ角ゴ Pro W3" pitchFamily="-111" charset="-128"/>
              <a:cs typeface="Arial" charset="0"/>
            </a:endParaRPr>
          </a:p>
        </p:txBody>
      </p:sp>
      <p:sp>
        <p:nvSpPr>
          <p:cNvPr id="8" name="Rectangle 7"/>
          <p:cNvSpPr>
            <a:spLocks noChangeArrowheads="1"/>
          </p:cNvSpPr>
          <p:nvPr userDrawn="1"/>
        </p:nvSpPr>
        <p:spPr bwMode="auto">
          <a:xfrm>
            <a:off x="5487206" y="3009305"/>
            <a:ext cx="12192000" cy="524372"/>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fontAlgn="base">
              <a:spcBef>
                <a:spcPct val="0"/>
              </a:spcBef>
              <a:spcAft>
                <a:spcPct val="0"/>
              </a:spcAft>
              <a:defRPr/>
            </a:pPr>
            <a:endParaRPr lang="en-US" sz="2813">
              <a:solidFill>
                <a:srgbClr val="B81414"/>
              </a:solidFill>
              <a:latin typeface="Arial" charset="0"/>
              <a:ea typeface="ヒラギノ角ゴ Pro W3" pitchFamily="-111" charset="-128"/>
              <a:cs typeface="Arial" charset="0"/>
            </a:endParaRPr>
          </a:p>
        </p:txBody>
      </p:sp>
      <p:sp>
        <p:nvSpPr>
          <p:cNvPr id="9" name="Text Box 1032"/>
          <p:cNvSpPr txBox="1">
            <a:spLocks noChangeArrowheads="1"/>
          </p:cNvSpPr>
          <p:nvPr userDrawn="1"/>
        </p:nvSpPr>
        <p:spPr bwMode="auto">
          <a:xfrm>
            <a:off x="8535207" y="6563320"/>
            <a:ext cx="3352397" cy="142796"/>
          </a:xfrm>
          <a:prstGeom prst="rect">
            <a:avLst/>
          </a:prstGeom>
          <a:noFill/>
          <a:ln w="12700">
            <a:noFill/>
            <a:miter lim="800000"/>
            <a:headEnd/>
            <a:tailEnd/>
          </a:ln>
          <a:effectLst/>
        </p:spPr>
        <p:txBody>
          <a:bodyPr lIns="0" tIns="0" rIns="0" bIns="0">
            <a:spAutoFit/>
          </a:bodyPr>
          <a:lstStyle>
            <a:lvl1pPr defTabSz="866775" eaLnBrk="0" hangingPunct="0">
              <a:defRPr sz="3000">
                <a:solidFill>
                  <a:srgbClr val="B81414"/>
                </a:solidFill>
                <a:latin typeface="Helvetica" panose="020B0604020202020204" pitchFamily="34" charset="0"/>
                <a:ea typeface="ヒラギノ角ゴ Pro W3"/>
                <a:cs typeface="ヒラギノ角ゴ Pro W3"/>
              </a:defRPr>
            </a:lvl1pPr>
            <a:lvl2pPr marL="742950" indent="-285750" defTabSz="866775" eaLnBrk="0" hangingPunct="0">
              <a:defRPr sz="3000">
                <a:solidFill>
                  <a:srgbClr val="B81414"/>
                </a:solidFill>
                <a:latin typeface="Helvetica" panose="020B0604020202020204" pitchFamily="34" charset="0"/>
                <a:ea typeface="ヒラギノ角ゴ Pro W3"/>
                <a:cs typeface="ヒラギノ角ゴ Pro W3"/>
              </a:defRPr>
            </a:lvl2pPr>
            <a:lvl3pPr marL="1143000" indent="-228600" defTabSz="866775" eaLnBrk="0" hangingPunct="0">
              <a:defRPr sz="3000">
                <a:solidFill>
                  <a:srgbClr val="B81414"/>
                </a:solidFill>
                <a:latin typeface="Helvetica" panose="020B0604020202020204" pitchFamily="34" charset="0"/>
                <a:ea typeface="ヒラギノ角ゴ Pro W3"/>
                <a:cs typeface="ヒラギノ角ゴ Pro W3"/>
              </a:defRPr>
            </a:lvl3pPr>
            <a:lvl4pPr marL="1600200" indent="-228600" defTabSz="866775" eaLnBrk="0" hangingPunct="0">
              <a:defRPr sz="3000">
                <a:solidFill>
                  <a:srgbClr val="B81414"/>
                </a:solidFill>
                <a:latin typeface="Helvetica" panose="020B0604020202020204" pitchFamily="34" charset="0"/>
                <a:ea typeface="ヒラギノ角ゴ Pro W3"/>
                <a:cs typeface="ヒラギノ角ゴ Pro W3"/>
              </a:defRPr>
            </a:lvl4pPr>
            <a:lvl5pPr marL="2057400" indent="-228600" defTabSz="866775" eaLnBrk="0" hangingPunct="0">
              <a:defRPr sz="3000">
                <a:solidFill>
                  <a:srgbClr val="B81414"/>
                </a:solidFill>
                <a:latin typeface="Helvetica" panose="020B0604020202020204" pitchFamily="34" charset="0"/>
                <a:ea typeface="ヒラギノ角ゴ Pro W3"/>
                <a:cs typeface="ヒラギノ角ゴ Pro W3"/>
              </a:defRPr>
            </a:lvl5pPr>
            <a:lvl6pPr marL="25146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6pPr>
            <a:lvl7pPr marL="29718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7pPr>
            <a:lvl8pPr marL="34290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8pPr>
            <a:lvl9pPr marL="38862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9pPr>
          </a:lstStyle>
          <a:p>
            <a:pPr algn="r" fontAlgn="base">
              <a:lnSpc>
                <a:spcPct val="90000"/>
              </a:lnSpc>
              <a:spcBef>
                <a:spcPct val="0"/>
              </a:spcBef>
              <a:spcAft>
                <a:spcPct val="0"/>
              </a:spcAft>
              <a:defRPr/>
            </a:pPr>
            <a:r>
              <a:rPr lang="en-US" altLang="en-US" sz="1031" dirty="0" smtClean="0">
                <a:solidFill>
                  <a:srgbClr val="064308"/>
                </a:solidFill>
              </a:rPr>
              <a:t>A.E. Lovell, </a:t>
            </a:r>
            <a:fld id="{5E2BE7F0-7B25-4A27-B393-A1FD90746C45}" type="datetime1">
              <a:rPr lang="en-US" altLang="en-US" sz="1031" smtClean="0">
                <a:solidFill>
                  <a:srgbClr val="064308"/>
                </a:solidFill>
              </a:rPr>
              <a:pPr algn="r" fontAlgn="base">
                <a:lnSpc>
                  <a:spcPct val="90000"/>
                </a:lnSpc>
                <a:spcBef>
                  <a:spcPct val="0"/>
                </a:spcBef>
                <a:spcAft>
                  <a:spcPct val="0"/>
                </a:spcAft>
                <a:defRPr/>
              </a:pPr>
              <a:t>11/5/2017</a:t>
            </a:fld>
            <a:r>
              <a:rPr lang="en-US" altLang="en-US" sz="1031" dirty="0" smtClean="0">
                <a:solidFill>
                  <a:srgbClr val="064308"/>
                </a:solidFill>
              </a:rPr>
              <a:t>, </a:t>
            </a:r>
            <a:r>
              <a:rPr lang="en-US" altLang="en-US" sz="1031" dirty="0" smtClean="0">
                <a:solidFill>
                  <a:srgbClr val="064308"/>
                </a:solidFill>
                <a:latin typeface="Arial" panose="020B0604020202020204" pitchFamily="34" charset="0"/>
              </a:rPr>
              <a:t>Slide </a:t>
            </a:r>
            <a:fld id="{5D55D37F-F246-4698-8018-36DBB7C4898E}" type="slidenum">
              <a:rPr lang="en-US" altLang="en-US" sz="1031" smtClean="0">
                <a:solidFill>
                  <a:srgbClr val="064308"/>
                </a:solidFill>
                <a:latin typeface="Arial" panose="020B0604020202020204" pitchFamily="34" charset="0"/>
              </a:rPr>
              <a:pPr algn="r" fontAlgn="base">
                <a:lnSpc>
                  <a:spcPct val="90000"/>
                </a:lnSpc>
                <a:spcBef>
                  <a:spcPct val="0"/>
                </a:spcBef>
                <a:spcAft>
                  <a:spcPct val="0"/>
                </a:spcAft>
                <a:defRPr/>
              </a:pPr>
              <a:t>‹#›</a:t>
            </a:fld>
            <a:endParaRPr lang="en-US" altLang="en-US" sz="1031" dirty="0" smtClean="0">
              <a:solidFill>
                <a:srgbClr val="064308"/>
              </a:solidFill>
              <a:latin typeface="Arial" panose="020B0604020202020204" pitchFamily="34" charset="0"/>
            </a:endParaRPr>
          </a:p>
        </p:txBody>
      </p:sp>
      <p:sp>
        <p:nvSpPr>
          <p:cNvPr id="6" name="Title 1"/>
          <p:cNvSpPr>
            <a:spLocks noGrp="1"/>
          </p:cNvSpPr>
          <p:nvPr>
            <p:ph type="title"/>
          </p:nvPr>
        </p:nvSpPr>
        <p:spPr>
          <a:xfrm>
            <a:off x="580572" y="76201"/>
            <a:ext cx="11030857" cy="479625"/>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610811" y="1067099"/>
            <a:ext cx="10970381" cy="50274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2537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3" descr="ppt_bkg2.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893033" y="1320106"/>
            <a:ext cx="10486571" cy="48109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eaLnBrk="0" fontAlgn="base" hangingPunct="0">
              <a:lnSpc>
                <a:spcPct val="90000"/>
              </a:lnSpc>
              <a:spcBef>
                <a:spcPct val="0"/>
              </a:spcBef>
              <a:spcAft>
                <a:spcPct val="0"/>
              </a:spcAft>
              <a:defRPr/>
            </a:pPr>
            <a:endParaRPr lang="en-US" sz="2813">
              <a:solidFill>
                <a:srgbClr val="B81414"/>
              </a:solidFill>
              <a:latin typeface="Helvetica" pitchFamily="-111" charset="0"/>
              <a:ea typeface="ヒラギノ角ゴ Pro W3" pitchFamily="-111" charset="-128"/>
              <a:cs typeface="Arial" charset="0"/>
            </a:endParaRPr>
          </a:p>
        </p:txBody>
      </p:sp>
      <p:sp>
        <p:nvSpPr>
          <p:cNvPr id="6" name="Rectangle 7"/>
          <p:cNvSpPr>
            <a:spLocks noChangeArrowheads="1"/>
          </p:cNvSpPr>
          <p:nvPr/>
        </p:nvSpPr>
        <p:spPr bwMode="auto">
          <a:xfrm>
            <a:off x="5487206" y="3009305"/>
            <a:ext cx="12192000" cy="524372"/>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fontAlgn="base">
              <a:spcBef>
                <a:spcPct val="0"/>
              </a:spcBef>
              <a:spcAft>
                <a:spcPct val="0"/>
              </a:spcAft>
              <a:defRPr/>
            </a:pPr>
            <a:endParaRPr lang="en-US" sz="2813">
              <a:solidFill>
                <a:srgbClr val="B81414"/>
              </a:solidFill>
              <a:latin typeface="Arial" charset="0"/>
              <a:ea typeface="ヒラギノ角ゴ Pro W3" pitchFamily="-111" charset="-128"/>
              <a:cs typeface="Arial" charset="0"/>
            </a:endParaRPr>
          </a:p>
        </p:txBody>
      </p:sp>
      <p:sp>
        <p:nvSpPr>
          <p:cNvPr id="7" name="Text Box 1032"/>
          <p:cNvSpPr txBox="1">
            <a:spLocks noChangeArrowheads="1"/>
          </p:cNvSpPr>
          <p:nvPr userDrawn="1"/>
        </p:nvSpPr>
        <p:spPr bwMode="auto">
          <a:xfrm>
            <a:off x="8535207" y="6563320"/>
            <a:ext cx="3352397" cy="142796"/>
          </a:xfrm>
          <a:prstGeom prst="rect">
            <a:avLst/>
          </a:prstGeom>
          <a:noFill/>
          <a:ln w="12700">
            <a:noFill/>
            <a:miter lim="800000"/>
            <a:headEnd/>
            <a:tailEnd/>
          </a:ln>
          <a:effectLst/>
        </p:spPr>
        <p:txBody>
          <a:bodyPr lIns="0" tIns="0" rIns="0" bIns="0">
            <a:spAutoFit/>
          </a:bodyPr>
          <a:lstStyle>
            <a:lvl1pPr defTabSz="866775" eaLnBrk="0" hangingPunct="0">
              <a:defRPr sz="3000">
                <a:solidFill>
                  <a:srgbClr val="B81414"/>
                </a:solidFill>
                <a:latin typeface="Helvetica" panose="020B0604020202020204" pitchFamily="34" charset="0"/>
                <a:ea typeface="ヒラギノ角ゴ Pro W3"/>
                <a:cs typeface="ヒラギノ角ゴ Pro W3"/>
              </a:defRPr>
            </a:lvl1pPr>
            <a:lvl2pPr marL="742950" indent="-285750" defTabSz="866775" eaLnBrk="0" hangingPunct="0">
              <a:defRPr sz="3000">
                <a:solidFill>
                  <a:srgbClr val="B81414"/>
                </a:solidFill>
                <a:latin typeface="Helvetica" panose="020B0604020202020204" pitchFamily="34" charset="0"/>
                <a:ea typeface="ヒラギノ角ゴ Pro W3"/>
                <a:cs typeface="ヒラギノ角ゴ Pro W3"/>
              </a:defRPr>
            </a:lvl2pPr>
            <a:lvl3pPr marL="1143000" indent="-228600" defTabSz="866775" eaLnBrk="0" hangingPunct="0">
              <a:defRPr sz="3000">
                <a:solidFill>
                  <a:srgbClr val="B81414"/>
                </a:solidFill>
                <a:latin typeface="Helvetica" panose="020B0604020202020204" pitchFamily="34" charset="0"/>
                <a:ea typeface="ヒラギノ角ゴ Pro W3"/>
                <a:cs typeface="ヒラギノ角ゴ Pro W3"/>
              </a:defRPr>
            </a:lvl3pPr>
            <a:lvl4pPr marL="1600200" indent="-228600" defTabSz="866775" eaLnBrk="0" hangingPunct="0">
              <a:defRPr sz="3000">
                <a:solidFill>
                  <a:srgbClr val="B81414"/>
                </a:solidFill>
                <a:latin typeface="Helvetica" panose="020B0604020202020204" pitchFamily="34" charset="0"/>
                <a:ea typeface="ヒラギノ角ゴ Pro W3"/>
                <a:cs typeface="ヒラギノ角ゴ Pro W3"/>
              </a:defRPr>
            </a:lvl4pPr>
            <a:lvl5pPr marL="2057400" indent="-228600" defTabSz="866775" eaLnBrk="0" hangingPunct="0">
              <a:defRPr sz="3000">
                <a:solidFill>
                  <a:srgbClr val="B81414"/>
                </a:solidFill>
                <a:latin typeface="Helvetica" panose="020B0604020202020204" pitchFamily="34" charset="0"/>
                <a:ea typeface="ヒラギノ角ゴ Pro W3"/>
                <a:cs typeface="ヒラギノ角ゴ Pro W3"/>
              </a:defRPr>
            </a:lvl5pPr>
            <a:lvl6pPr marL="25146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6pPr>
            <a:lvl7pPr marL="29718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7pPr>
            <a:lvl8pPr marL="34290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8pPr>
            <a:lvl9pPr marL="38862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9pPr>
          </a:lstStyle>
          <a:p>
            <a:pPr algn="r" fontAlgn="base">
              <a:lnSpc>
                <a:spcPct val="90000"/>
              </a:lnSpc>
              <a:spcBef>
                <a:spcPct val="0"/>
              </a:spcBef>
              <a:spcAft>
                <a:spcPct val="0"/>
              </a:spcAft>
              <a:defRPr/>
            </a:pPr>
            <a:r>
              <a:rPr lang="en-US" altLang="en-US" sz="1031" dirty="0" smtClean="0">
                <a:solidFill>
                  <a:srgbClr val="064308"/>
                </a:solidFill>
              </a:rPr>
              <a:t>A.E. Lovell, </a:t>
            </a:r>
            <a:fld id="{3456B9ED-5DBF-4B77-B6CD-AD745F4A9D75}" type="datetime1">
              <a:rPr lang="en-US" altLang="en-US" sz="1031" smtClean="0">
                <a:solidFill>
                  <a:srgbClr val="064308"/>
                </a:solidFill>
              </a:rPr>
              <a:pPr algn="r" fontAlgn="base">
                <a:lnSpc>
                  <a:spcPct val="90000"/>
                </a:lnSpc>
                <a:spcBef>
                  <a:spcPct val="0"/>
                </a:spcBef>
                <a:spcAft>
                  <a:spcPct val="0"/>
                </a:spcAft>
                <a:defRPr/>
              </a:pPr>
              <a:t>11/5/2017</a:t>
            </a:fld>
            <a:r>
              <a:rPr lang="en-US" altLang="en-US" sz="1031" dirty="0" smtClean="0">
                <a:solidFill>
                  <a:srgbClr val="064308"/>
                </a:solidFill>
              </a:rPr>
              <a:t>, </a:t>
            </a:r>
            <a:r>
              <a:rPr lang="en-US" altLang="en-US" sz="1031" dirty="0" smtClean="0">
                <a:solidFill>
                  <a:srgbClr val="064308"/>
                </a:solidFill>
                <a:latin typeface="Arial" panose="020B0604020202020204" pitchFamily="34" charset="0"/>
              </a:rPr>
              <a:t>Slide </a:t>
            </a:r>
            <a:fld id="{E05B544F-2030-43B4-B3CE-90EB69FDBEB3}" type="slidenum">
              <a:rPr lang="en-US" altLang="en-US" sz="1031" smtClean="0">
                <a:solidFill>
                  <a:srgbClr val="064308"/>
                </a:solidFill>
                <a:latin typeface="Arial" panose="020B0604020202020204" pitchFamily="34" charset="0"/>
              </a:rPr>
              <a:pPr algn="r" fontAlgn="base">
                <a:lnSpc>
                  <a:spcPct val="90000"/>
                </a:lnSpc>
                <a:spcBef>
                  <a:spcPct val="0"/>
                </a:spcBef>
                <a:spcAft>
                  <a:spcPct val="0"/>
                </a:spcAft>
                <a:defRPr/>
              </a:pPr>
              <a:t>‹#›</a:t>
            </a:fld>
            <a:endParaRPr lang="en-US" altLang="en-US" sz="1031" dirty="0" smtClean="0">
              <a:solidFill>
                <a:srgbClr val="064308"/>
              </a:solidFill>
              <a:latin typeface="Arial" panose="020B0604020202020204" pitchFamily="34" charset="0"/>
            </a:endParaRPr>
          </a:p>
        </p:txBody>
      </p:sp>
      <p:sp>
        <p:nvSpPr>
          <p:cNvPr id="2" name="Title 1"/>
          <p:cNvSpPr>
            <a:spLocks noGrp="1"/>
          </p:cNvSpPr>
          <p:nvPr>
            <p:ph type="title"/>
          </p:nvPr>
        </p:nvSpPr>
        <p:spPr>
          <a:xfrm>
            <a:off x="580572" y="76201"/>
            <a:ext cx="11030857" cy="479625"/>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4972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0517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689100" y="101601"/>
            <a:ext cx="8441267" cy="4863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19200"/>
            <a:ext cx="103632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3733800"/>
            <a:ext cx="103632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006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descr="NSCL_ppt.png"/>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893033" y="1320106"/>
            <a:ext cx="10486571" cy="48109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eaLnBrk="0" fontAlgn="base" hangingPunct="0">
              <a:lnSpc>
                <a:spcPct val="90000"/>
              </a:lnSpc>
              <a:spcBef>
                <a:spcPct val="0"/>
              </a:spcBef>
              <a:spcAft>
                <a:spcPct val="0"/>
              </a:spcAft>
              <a:defRPr/>
            </a:pPr>
            <a:endParaRPr lang="en-US" sz="2813">
              <a:solidFill>
                <a:srgbClr val="B81414"/>
              </a:solidFill>
              <a:latin typeface="Helvetica" pitchFamily="-111" charset="0"/>
              <a:ea typeface="ヒラギノ角ゴ Pro W3" pitchFamily="-111" charset="-128"/>
              <a:cs typeface="Arial" charset="0"/>
            </a:endParaRPr>
          </a:p>
        </p:txBody>
      </p:sp>
      <p:sp>
        <p:nvSpPr>
          <p:cNvPr id="6" name="Rectangle 7"/>
          <p:cNvSpPr>
            <a:spLocks noChangeArrowheads="1"/>
          </p:cNvSpPr>
          <p:nvPr userDrawn="1"/>
        </p:nvSpPr>
        <p:spPr bwMode="auto">
          <a:xfrm>
            <a:off x="5487206" y="3009305"/>
            <a:ext cx="12192000" cy="524372"/>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fontAlgn="base">
              <a:spcBef>
                <a:spcPct val="0"/>
              </a:spcBef>
              <a:spcAft>
                <a:spcPct val="0"/>
              </a:spcAft>
              <a:defRPr/>
            </a:pPr>
            <a:endParaRPr lang="en-US" sz="2813">
              <a:solidFill>
                <a:srgbClr val="B81414"/>
              </a:solidFill>
              <a:latin typeface="Arial" charset="0"/>
              <a:ea typeface="ヒラギノ角ゴ Pro W3" pitchFamily="-111" charset="-128"/>
              <a:cs typeface="Arial" charset="0"/>
            </a:endParaRPr>
          </a:p>
        </p:txBody>
      </p:sp>
      <p:sp>
        <p:nvSpPr>
          <p:cNvPr id="9" name="Text Box 1032"/>
          <p:cNvSpPr txBox="1">
            <a:spLocks noChangeArrowheads="1"/>
          </p:cNvSpPr>
          <p:nvPr userDrawn="1"/>
        </p:nvSpPr>
        <p:spPr bwMode="auto">
          <a:xfrm>
            <a:off x="8535207" y="6563320"/>
            <a:ext cx="3352397" cy="142796"/>
          </a:xfrm>
          <a:prstGeom prst="rect">
            <a:avLst/>
          </a:prstGeom>
          <a:noFill/>
          <a:ln w="12700">
            <a:noFill/>
            <a:miter lim="800000"/>
            <a:headEnd/>
            <a:tailEnd/>
          </a:ln>
          <a:effectLst/>
        </p:spPr>
        <p:txBody>
          <a:bodyPr lIns="0" tIns="0" rIns="0" bIns="0">
            <a:spAutoFit/>
          </a:bodyPr>
          <a:lstStyle>
            <a:lvl1pPr defTabSz="866775" eaLnBrk="0" hangingPunct="0">
              <a:defRPr sz="3000">
                <a:solidFill>
                  <a:srgbClr val="B81414"/>
                </a:solidFill>
                <a:latin typeface="Helvetica" panose="020B0604020202020204" pitchFamily="34" charset="0"/>
                <a:ea typeface="ヒラギノ角ゴ Pro W3"/>
                <a:cs typeface="ヒラギノ角ゴ Pro W3"/>
              </a:defRPr>
            </a:lvl1pPr>
            <a:lvl2pPr marL="742950" indent="-285750" defTabSz="866775" eaLnBrk="0" hangingPunct="0">
              <a:defRPr sz="3000">
                <a:solidFill>
                  <a:srgbClr val="B81414"/>
                </a:solidFill>
                <a:latin typeface="Helvetica" panose="020B0604020202020204" pitchFamily="34" charset="0"/>
                <a:ea typeface="ヒラギノ角ゴ Pro W3"/>
                <a:cs typeface="ヒラギノ角ゴ Pro W3"/>
              </a:defRPr>
            </a:lvl2pPr>
            <a:lvl3pPr marL="1143000" indent="-228600" defTabSz="866775" eaLnBrk="0" hangingPunct="0">
              <a:defRPr sz="3000">
                <a:solidFill>
                  <a:srgbClr val="B81414"/>
                </a:solidFill>
                <a:latin typeface="Helvetica" panose="020B0604020202020204" pitchFamily="34" charset="0"/>
                <a:ea typeface="ヒラギノ角ゴ Pro W3"/>
                <a:cs typeface="ヒラギノ角ゴ Pro W3"/>
              </a:defRPr>
            </a:lvl3pPr>
            <a:lvl4pPr marL="1600200" indent="-228600" defTabSz="866775" eaLnBrk="0" hangingPunct="0">
              <a:defRPr sz="3000">
                <a:solidFill>
                  <a:srgbClr val="B81414"/>
                </a:solidFill>
                <a:latin typeface="Helvetica" panose="020B0604020202020204" pitchFamily="34" charset="0"/>
                <a:ea typeface="ヒラギノ角ゴ Pro W3"/>
                <a:cs typeface="ヒラギノ角ゴ Pro W3"/>
              </a:defRPr>
            </a:lvl4pPr>
            <a:lvl5pPr marL="2057400" indent="-228600" defTabSz="866775" eaLnBrk="0" hangingPunct="0">
              <a:defRPr sz="3000">
                <a:solidFill>
                  <a:srgbClr val="B81414"/>
                </a:solidFill>
                <a:latin typeface="Helvetica" panose="020B0604020202020204" pitchFamily="34" charset="0"/>
                <a:ea typeface="ヒラギノ角ゴ Pro W3"/>
                <a:cs typeface="ヒラギノ角ゴ Pro W3"/>
              </a:defRPr>
            </a:lvl5pPr>
            <a:lvl6pPr marL="25146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6pPr>
            <a:lvl7pPr marL="29718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7pPr>
            <a:lvl8pPr marL="34290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8pPr>
            <a:lvl9pPr marL="38862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9pPr>
          </a:lstStyle>
          <a:p>
            <a:pPr algn="r" fontAlgn="base">
              <a:lnSpc>
                <a:spcPct val="90000"/>
              </a:lnSpc>
              <a:spcBef>
                <a:spcPct val="0"/>
              </a:spcBef>
              <a:spcAft>
                <a:spcPct val="0"/>
              </a:spcAft>
              <a:defRPr/>
            </a:pPr>
            <a:r>
              <a:rPr lang="en-US" altLang="en-US" sz="1031" dirty="0" smtClean="0">
                <a:solidFill>
                  <a:srgbClr val="064308"/>
                </a:solidFill>
              </a:rPr>
              <a:t>A.E Lovell, 11/6/2017, </a:t>
            </a:r>
            <a:r>
              <a:rPr lang="en-US" altLang="en-US" sz="1031" dirty="0" smtClean="0">
                <a:solidFill>
                  <a:srgbClr val="064308"/>
                </a:solidFill>
                <a:latin typeface="Arial" panose="020B0604020202020204" pitchFamily="34" charset="0"/>
              </a:rPr>
              <a:t>Slide </a:t>
            </a:r>
            <a:fld id="{DF2835EB-3859-44DC-8164-447CA6841255}" type="slidenum">
              <a:rPr lang="en-US" altLang="en-US" sz="1031" smtClean="0">
                <a:solidFill>
                  <a:srgbClr val="064308"/>
                </a:solidFill>
                <a:latin typeface="Arial" panose="020B0604020202020204" pitchFamily="34" charset="0"/>
              </a:rPr>
              <a:pPr algn="r" fontAlgn="base">
                <a:lnSpc>
                  <a:spcPct val="90000"/>
                </a:lnSpc>
                <a:spcBef>
                  <a:spcPct val="0"/>
                </a:spcBef>
                <a:spcAft>
                  <a:spcPct val="0"/>
                </a:spcAft>
                <a:defRPr/>
              </a:pPr>
              <a:t>‹#›</a:t>
            </a:fld>
            <a:endParaRPr lang="en-US" altLang="en-US" sz="1031" dirty="0" smtClean="0">
              <a:solidFill>
                <a:srgbClr val="064308"/>
              </a:solidFill>
              <a:latin typeface="Arial" panose="020B0604020202020204" pitchFamily="34" charset="0"/>
            </a:endParaRPr>
          </a:p>
        </p:txBody>
      </p:sp>
      <p:pic>
        <p:nvPicPr>
          <p:cNvPr id="10"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l="3036" t="14900" r="51408" b="16333"/>
          <a:stretch>
            <a:fillRect/>
          </a:stretch>
        </p:blipFill>
        <p:spPr bwMode="auto">
          <a:xfrm>
            <a:off x="5049763" y="6228458"/>
            <a:ext cx="212674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580572" y="76201"/>
            <a:ext cx="11030857" cy="479625"/>
          </a:xfrm>
        </p:spPr>
        <p:txBody>
          <a:bodyPr/>
          <a:lstStyle/>
          <a:p>
            <a:r>
              <a:rPr lang="en-US" dirty="0" smtClean="0"/>
              <a:t>Click to edit Master title style</a:t>
            </a:r>
            <a:endParaRPr lang="en-US" dirty="0"/>
          </a:p>
        </p:txBody>
      </p:sp>
      <p:sp>
        <p:nvSpPr>
          <p:cNvPr id="8" name="Content Placeholder 2"/>
          <p:cNvSpPr>
            <a:spLocks noGrp="1"/>
          </p:cNvSpPr>
          <p:nvPr>
            <p:ph idx="1"/>
          </p:nvPr>
        </p:nvSpPr>
        <p:spPr>
          <a:xfrm>
            <a:off x="610811" y="1067099"/>
            <a:ext cx="10970381" cy="5027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390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NSCLFRIB_ppt.png"/>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893033" y="1320106"/>
            <a:ext cx="10486571" cy="48109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eaLnBrk="0" fontAlgn="base" hangingPunct="0">
              <a:lnSpc>
                <a:spcPct val="90000"/>
              </a:lnSpc>
              <a:spcBef>
                <a:spcPct val="0"/>
              </a:spcBef>
              <a:spcAft>
                <a:spcPct val="0"/>
              </a:spcAft>
              <a:defRPr/>
            </a:pPr>
            <a:endParaRPr lang="en-US" sz="2813">
              <a:solidFill>
                <a:srgbClr val="B81414"/>
              </a:solidFill>
              <a:latin typeface="Helvetica" pitchFamily="-111" charset="0"/>
              <a:ea typeface="ヒラギノ角ゴ Pro W3" pitchFamily="-111" charset="-128"/>
              <a:cs typeface="Arial" charset="0"/>
            </a:endParaRPr>
          </a:p>
        </p:txBody>
      </p:sp>
      <p:sp>
        <p:nvSpPr>
          <p:cNvPr id="8" name="Rectangle 7"/>
          <p:cNvSpPr>
            <a:spLocks noChangeArrowheads="1"/>
          </p:cNvSpPr>
          <p:nvPr userDrawn="1"/>
        </p:nvSpPr>
        <p:spPr bwMode="auto">
          <a:xfrm>
            <a:off x="5487206" y="3009305"/>
            <a:ext cx="12192000" cy="524372"/>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fontAlgn="base">
              <a:spcBef>
                <a:spcPct val="0"/>
              </a:spcBef>
              <a:spcAft>
                <a:spcPct val="0"/>
              </a:spcAft>
              <a:defRPr/>
            </a:pPr>
            <a:endParaRPr lang="en-US" sz="2813">
              <a:solidFill>
                <a:srgbClr val="B81414"/>
              </a:solidFill>
              <a:latin typeface="Arial" charset="0"/>
              <a:ea typeface="ヒラギノ角ゴ Pro W3" pitchFamily="-111" charset="-128"/>
              <a:cs typeface="Arial" charset="0"/>
            </a:endParaRPr>
          </a:p>
        </p:txBody>
      </p:sp>
      <p:sp>
        <p:nvSpPr>
          <p:cNvPr id="9" name="Text Box 1032"/>
          <p:cNvSpPr txBox="1">
            <a:spLocks noChangeArrowheads="1"/>
          </p:cNvSpPr>
          <p:nvPr userDrawn="1"/>
        </p:nvSpPr>
        <p:spPr bwMode="auto">
          <a:xfrm>
            <a:off x="7644191" y="6420446"/>
            <a:ext cx="4307921" cy="285591"/>
          </a:xfrm>
          <a:prstGeom prst="rect">
            <a:avLst/>
          </a:prstGeom>
          <a:noFill/>
          <a:ln w="12700">
            <a:noFill/>
            <a:miter lim="800000"/>
            <a:headEnd/>
            <a:tailEnd/>
          </a:ln>
          <a:effectLst/>
        </p:spPr>
        <p:txBody>
          <a:bodyPr lIns="0" tIns="0" rIns="0" bIns="0">
            <a:spAutoFit/>
          </a:bodyPr>
          <a:lstStyle>
            <a:lvl1pPr defTabSz="866775" eaLnBrk="0" hangingPunct="0">
              <a:defRPr sz="3000">
                <a:solidFill>
                  <a:srgbClr val="B81414"/>
                </a:solidFill>
                <a:latin typeface="Helvetica" panose="020B0604020202020204" pitchFamily="34" charset="0"/>
                <a:ea typeface="ヒラギノ角ゴ Pro W3"/>
                <a:cs typeface="ヒラギノ角ゴ Pro W3"/>
              </a:defRPr>
            </a:lvl1pPr>
            <a:lvl2pPr marL="742950" indent="-285750" defTabSz="866775" eaLnBrk="0" hangingPunct="0">
              <a:defRPr sz="3000">
                <a:solidFill>
                  <a:srgbClr val="B81414"/>
                </a:solidFill>
                <a:latin typeface="Helvetica" panose="020B0604020202020204" pitchFamily="34" charset="0"/>
                <a:ea typeface="ヒラギノ角ゴ Pro W3"/>
                <a:cs typeface="ヒラギノ角ゴ Pro W3"/>
              </a:defRPr>
            </a:lvl2pPr>
            <a:lvl3pPr marL="1143000" indent="-228600" defTabSz="866775" eaLnBrk="0" hangingPunct="0">
              <a:defRPr sz="3000">
                <a:solidFill>
                  <a:srgbClr val="B81414"/>
                </a:solidFill>
                <a:latin typeface="Helvetica" panose="020B0604020202020204" pitchFamily="34" charset="0"/>
                <a:ea typeface="ヒラギノ角ゴ Pro W3"/>
                <a:cs typeface="ヒラギノ角ゴ Pro W3"/>
              </a:defRPr>
            </a:lvl3pPr>
            <a:lvl4pPr marL="1600200" indent="-228600" defTabSz="866775" eaLnBrk="0" hangingPunct="0">
              <a:defRPr sz="3000">
                <a:solidFill>
                  <a:srgbClr val="B81414"/>
                </a:solidFill>
                <a:latin typeface="Helvetica" panose="020B0604020202020204" pitchFamily="34" charset="0"/>
                <a:ea typeface="ヒラギノ角ゴ Pro W3"/>
                <a:cs typeface="ヒラギノ角ゴ Pro W3"/>
              </a:defRPr>
            </a:lvl4pPr>
            <a:lvl5pPr marL="2057400" indent="-228600" defTabSz="866775" eaLnBrk="0" hangingPunct="0">
              <a:defRPr sz="3000">
                <a:solidFill>
                  <a:srgbClr val="B81414"/>
                </a:solidFill>
                <a:latin typeface="Helvetica" panose="020B0604020202020204" pitchFamily="34" charset="0"/>
                <a:ea typeface="ヒラギノ角ゴ Pro W3"/>
                <a:cs typeface="ヒラギノ角ゴ Pro W3"/>
              </a:defRPr>
            </a:lvl5pPr>
            <a:lvl6pPr marL="25146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6pPr>
            <a:lvl7pPr marL="29718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7pPr>
            <a:lvl8pPr marL="34290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8pPr>
            <a:lvl9pPr marL="38862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9pPr>
          </a:lstStyle>
          <a:p>
            <a:pPr algn="r" fontAlgn="base">
              <a:lnSpc>
                <a:spcPct val="90000"/>
              </a:lnSpc>
              <a:spcBef>
                <a:spcPct val="0"/>
              </a:spcBef>
              <a:spcAft>
                <a:spcPct val="0"/>
              </a:spcAft>
              <a:defRPr/>
            </a:pPr>
            <a:r>
              <a:rPr lang="en-US" altLang="en-US" sz="1031" dirty="0" smtClean="0">
                <a:solidFill>
                  <a:srgbClr val="064308"/>
                </a:solidFill>
              </a:rPr>
              <a:t>A.E. Lovell, First Guidance Committee Meeting,</a:t>
            </a:r>
          </a:p>
          <a:p>
            <a:pPr algn="r" fontAlgn="base">
              <a:lnSpc>
                <a:spcPct val="90000"/>
              </a:lnSpc>
              <a:spcBef>
                <a:spcPct val="0"/>
              </a:spcBef>
              <a:spcAft>
                <a:spcPct val="0"/>
              </a:spcAft>
              <a:defRPr/>
            </a:pPr>
            <a:r>
              <a:rPr lang="en-US" altLang="en-US" sz="1031" dirty="0" smtClean="0">
                <a:solidFill>
                  <a:srgbClr val="064308"/>
                </a:solidFill>
              </a:rPr>
              <a:t> 11/06/2009, </a:t>
            </a:r>
            <a:r>
              <a:rPr lang="en-US" altLang="en-US" sz="1031" dirty="0" smtClean="0">
                <a:solidFill>
                  <a:srgbClr val="064308"/>
                </a:solidFill>
                <a:latin typeface="Arial" panose="020B0604020202020204" pitchFamily="34" charset="0"/>
              </a:rPr>
              <a:t>Slide </a:t>
            </a:r>
            <a:fld id="{52A9D48D-B3DB-42E9-9768-F5CC84791A59}" type="slidenum">
              <a:rPr lang="en-US" altLang="en-US" sz="1031" smtClean="0">
                <a:solidFill>
                  <a:srgbClr val="064308"/>
                </a:solidFill>
                <a:latin typeface="Arial" panose="020B0604020202020204" pitchFamily="34" charset="0"/>
              </a:rPr>
              <a:pPr algn="r" fontAlgn="base">
                <a:lnSpc>
                  <a:spcPct val="90000"/>
                </a:lnSpc>
                <a:spcBef>
                  <a:spcPct val="0"/>
                </a:spcBef>
                <a:spcAft>
                  <a:spcPct val="0"/>
                </a:spcAft>
                <a:defRPr/>
              </a:pPr>
              <a:t>‹#›</a:t>
            </a:fld>
            <a:endParaRPr lang="en-US" altLang="en-US" sz="1031" dirty="0" smtClean="0">
              <a:solidFill>
                <a:srgbClr val="064308"/>
              </a:solidFill>
              <a:latin typeface="Arial" panose="020B0604020202020204" pitchFamily="34" charset="0"/>
            </a:endParaRPr>
          </a:p>
        </p:txBody>
      </p:sp>
      <p:pic>
        <p:nvPicPr>
          <p:cNvPr id="10"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l="3036" t="14900" r="51408" b="16333"/>
          <a:stretch>
            <a:fillRect/>
          </a:stretch>
        </p:blipFill>
        <p:spPr bwMode="auto">
          <a:xfrm>
            <a:off x="5049763" y="6228458"/>
            <a:ext cx="212674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580572" y="76201"/>
            <a:ext cx="11030857" cy="479625"/>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610811" y="1067099"/>
            <a:ext cx="10970381" cy="50274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8971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NSCLFRIB_ppt.png"/>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893033" y="1320106"/>
            <a:ext cx="10486571" cy="48109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eaLnBrk="0" fontAlgn="base" hangingPunct="0">
              <a:lnSpc>
                <a:spcPct val="90000"/>
              </a:lnSpc>
              <a:spcBef>
                <a:spcPct val="0"/>
              </a:spcBef>
              <a:spcAft>
                <a:spcPct val="0"/>
              </a:spcAft>
              <a:defRPr/>
            </a:pPr>
            <a:endParaRPr lang="en-US" sz="2813">
              <a:solidFill>
                <a:srgbClr val="B81414"/>
              </a:solidFill>
              <a:latin typeface="Helvetica" pitchFamily="-111" charset="0"/>
              <a:ea typeface="ヒラギノ角ゴ Pro W3" pitchFamily="-111" charset="-128"/>
              <a:cs typeface="Arial" charset="0"/>
            </a:endParaRPr>
          </a:p>
        </p:txBody>
      </p:sp>
      <p:sp>
        <p:nvSpPr>
          <p:cNvPr id="8" name="Rectangle 7"/>
          <p:cNvSpPr>
            <a:spLocks noChangeArrowheads="1"/>
          </p:cNvSpPr>
          <p:nvPr userDrawn="1"/>
        </p:nvSpPr>
        <p:spPr bwMode="auto">
          <a:xfrm>
            <a:off x="5487206" y="3009305"/>
            <a:ext cx="12192000" cy="524372"/>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fontAlgn="base">
              <a:spcBef>
                <a:spcPct val="0"/>
              </a:spcBef>
              <a:spcAft>
                <a:spcPct val="0"/>
              </a:spcAft>
              <a:defRPr/>
            </a:pPr>
            <a:endParaRPr lang="en-US" sz="2813">
              <a:solidFill>
                <a:srgbClr val="B81414"/>
              </a:solidFill>
              <a:latin typeface="Arial" charset="0"/>
              <a:ea typeface="ヒラギノ角ゴ Pro W3" pitchFamily="-111" charset="-128"/>
              <a:cs typeface="Arial" charset="0"/>
            </a:endParaRPr>
          </a:p>
        </p:txBody>
      </p:sp>
      <p:sp>
        <p:nvSpPr>
          <p:cNvPr id="9" name="Text Box 1032"/>
          <p:cNvSpPr txBox="1">
            <a:spLocks noChangeArrowheads="1"/>
          </p:cNvSpPr>
          <p:nvPr userDrawn="1"/>
        </p:nvSpPr>
        <p:spPr bwMode="auto">
          <a:xfrm>
            <a:off x="8535207" y="6563320"/>
            <a:ext cx="3352397" cy="142796"/>
          </a:xfrm>
          <a:prstGeom prst="rect">
            <a:avLst/>
          </a:prstGeom>
          <a:noFill/>
          <a:ln w="12700">
            <a:noFill/>
            <a:miter lim="800000"/>
            <a:headEnd/>
            <a:tailEnd/>
          </a:ln>
          <a:effectLst/>
        </p:spPr>
        <p:txBody>
          <a:bodyPr lIns="0" tIns="0" rIns="0" bIns="0">
            <a:spAutoFit/>
          </a:bodyPr>
          <a:lstStyle>
            <a:lvl1pPr defTabSz="866775" eaLnBrk="0" hangingPunct="0">
              <a:defRPr sz="3000">
                <a:solidFill>
                  <a:srgbClr val="B81414"/>
                </a:solidFill>
                <a:latin typeface="Helvetica" panose="020B0604020202020204" pitchFamily="34" charset="0"/>
                <a:ea typeface="ヒラギノ角ゴ Pro W3"/>
                <a:cs typeface="ヒラギノ角ゴ Pro W3"/>
              </a:defRPr>
            </a:lvl1pPr>
            <a:lvl2pPr marL="742950" indent="-285750" defTabSz="866775" eaLnBrk="0" hangingPunct="0">
              <a:defRPr sz="3000">
                <a:solidFill>
                  <a:srgbClr val="B81414"/>
                </a:solidFill>
                <a:latin typeface="Helvetica" panose="020B0604020202020204" pitchFamily="34" charset="0"/>
                <a:ea typeface="ヒラギノ角ゴ Pro W3"/>
                <a:cs typeface="ヒラギノ角ゴ Pro W3"/>
              </a:defRPr>
            </a:lvl2pPr>
            <a:lvl3pPr marL="1143000" indent="-228600" defTabSz="866775" eaLnBrk="0" hangingPunct="0">
              <a:defRPr sz="3000">
                <a:solidFill>
                  <a:srgbClr val="B81414"/>
                </a:solidFill>
                <a:latin typeface="Helvetica" panose="020B0604020202020204" pitchFamily="34" charset="0"/>
                <a:ea typeface="ヒラギノ角ゴ Pro W3"/>
                <a:cs typeface="ヒラギノ角ゴ Pro W3"/>
              </a:defRPr>
            </a:lvl3pPr>
            <a:lvl4pPr marL="1600200" indent="-228600" defTabSz="866775" eaLnBrk="0" hangingPunct="0">
              <a:defRPr sz="3000">
                <a:solidFill>
                  <a:srgbClr val="B81414"/>
                </a:solidFill>
                <a:latin typeface="Helvetica" panose="020B0604020202020204" pitchFamily="34" charset="0"/>
                <a:ea typeface="ヒラギノ角ゴ Pro W3"/>
                <a:cs typeface="ヒラギノ角ゴ Pro W3"/>
              </a:defRPr>
            </a:lvl4pPr>
            <a:lvl5pPr marL="2057400" indent="-228600" defTabSz="866775" eaLnBrk="0" hangingPunct="0">
              <a:defRPr sz="3000">
                <a:solidFill>
                  <a:srgbClr val="B81414"/>
                </a:solidFill>
                <a:latin typeface="Helvetica" panose="020B0604020202020204" pitchFamily="34" charset="0"/>
                <a:ea typeface="ヒラギノ角ゴ Pro W3"/>
                <a:cs typeface="ヒラギノ角ゴ Pro W3"/>
              </a:defRPr>
            </a:lvl5pPr>
            <a:lvl6pPr marL="25146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6pPr>
            <a:lvl7pPr marL="29718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7pPr>
            <a:lvl8pPr marL="34290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8pPr>
            <a:lvl9pPr marL="38862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9pPr>
          </a:lstStyle>
          <a:p>
            <a:pPr algn="r" fontAlgn="base">
              <a:lnSpc>
                <a:spcPct val="90000"/>
              </a:lnSpc>
              <a:spcBef>
                <a:spcPct val="0"/>
              </a:spcBef>
              <a:spcAft>
                <a:spcPct val="0"/>
              </a:spcAft>
              <a:defRPr/>
            </a:pPr>
            <a:r>
              <a:rPr lang="en-US" altLang="en-US" sz="1031" dirty="0" smtClean="0">
                <a:solidFill>
                  <a:srgbClr val="064308"/>
                </a:solidFill>
              </a:rPr>
              <a:t>A.E. Lovell, </a:t>
            </a:r>
            <a:fld id="{5E2BE7F0-7B25-4A27-B393-A1FD90746C45}" type="datetime1">
              <a:rPr lang="en-US" altLang="en-US" sz="1031" smtClean="0">
                <a:solidFill>
                  <a:srgbClr val="064308"/>
                </a:solidFill>
              </a:rPr>
              <a:pPr algn="r" fontAlgn="base">
                <a:lnSpc>
                  <a:spcPct val="90000"/>
                </a:lnSpc>
                <a:spcBef>
                  <a:spcPct val="0"/>
                </a:spcBef>
                <a:spcAft>
                  <a:spcPct val="0"/>
                </a:spcAft>
                <a:defRPr/>
              </a:pPr>
              <a:t>11/5/2017</a:t>
            </a:fld>
            <a:r>
              <a:rPr lang="en-US" altLang="en-US" sz="1031" dirty="0" smtClean="0">
                <a:solidFill>
                  <a:srgbClr val="064308"/>
                </a:solidFill>
              </a:rPr>
              <a:t>, </a:t>
            </a:r>
            <a:r>
              <a:rPr lang="en-US" altLang="en-US" sz="1031" dirty="0" smtClean="0">
                <a:solidFill>
                  <a:srgbClr val="064308"/>
                </a:solidFill>
                <a:latin typeface="Arial" panose="020B0604020202020204" pitchFamily="34" charset="0"/>
              </a:rPr>
              <a:t>Slide </a:t>
            </a:r>
            <a:fld id="{5D55D37F-F246-4698-8018-36DBB7C4898E}" type="slidenum">
              <a:rPr lang="en-US" altLang="en-US" sz="1031" smtClean="0">
                <a:solidFill>
                  <a:srgbClr val="064308"/>
                </a:solidFill>
                <a:latin typeface="Arial" panose="020B0604020202020204" pitchFamily="34" charset="0"/>
              </a:rPr>
              <a:pPr algn="r" fontAlgn="base">
                <a:lnSpc>
                  <a:spcPct val="90000"/>
                </a:lnSpc>
                <a:spcBef>
                  <a:spcPct val="0"/>
                </a:spcBef>
                <a:spcAft>
                  <a:spcPct val="0"/>
                </a:spcAft>
                <a:defRPr/>
              </a:pPr>
              <a:t>‹#›</a:t>
            </a:fld>
            <a:endParaRPr lang="en-US" altLang="en-US" sz="1031" dirty="0" smtClean="0">
              <a:solidFill>
                <a:srgbClr val="064308"/>
              </a:solidFill>
              <a:latin typeface="Arial" panose="020B0604020202020204" pitchFamily="34" charset="0"/>
            </a:endParaRPr>
          </a:p>
        </p:txBody>
      </p:sp>
      <p:sp>
        <p:nvSpPr>
          <p:cNvPr id="6" name="Title 1"/>
          <p:cNvSpPr>
            <a:spLocks noGrp="1"/>
          </p:cNvSpPr>
          <p:nvPr>
            <p:ph type="title"/>
          </p:nvPr>
        </p:nvSpPr>
        <p:spPr>
          <a:xfrm>
            <a:off x="580572" y="76201"/>
            <a:ext cx="11030857" cy="479625"/>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610811" y="1067099"/>
            <a:ext cx="10970381" cy="50274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669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3" descr="ppt_bkg2.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893033" y="1320106"/>
            <a:ext cx="10486571" cy="48109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eaLnBrk="0" fontAlgn="base" hangingPunct="0">
              <a:lnSpc>
                <a:spcPct val="90000"/>
              </a:lnSpc>
              <a:spcBef>
                <a:spcPct val="0"/>
              </a:spcBef>
              <a:spcAft>
                <a:spcPct val="0"/>
              </a:spcAft>
              <a:defRPr/>
            </a:pPr>
            <a:endParaRPr lang="en-US" sz="2813">
              <a:solidFill>
                <a:srgbClr val="B81414"/>
              </a:solidFill>
              <a:latin typeface="Helvetica" pitchFamily="-111" charset="0"/>
              <a:ea typeface="ヒラギノ角ゴ Pro W3" pitchFamily="-111" charset="-128"/>
              <a:cs typeface="Arial" charset="0"/>
            </a:endParaRPr>
          </a:p>
        </p:txBody>
      </p:sp>
      <p:sp>
        <p:nvSpPr>
          <p:cNvPr id="6" name="Rectangle 7"/>
          <p:cNvSpPr>
            <a:spLocks noChangeArrowheads="1"/>
          </p:cNvSpPr>
          <p:nvPr/>
        </p:nvSpPr>
        <p:spPr bwMode="auto">
          <a:xfrm>
            <a:off x="5487206" y="3009305"/>
            <a:ext cx="12192000" cy="524372"/>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fontAlgn="base">
              <a:spcBef>
                <a:spcPct val="0"/>
              </a:spcBef>
              <a:spcAft>
                <a:spcPct val="0"/>
              </a:spcAft>
              <a:defRPr/>
            </a:pPr>
            <a:endParaRPr lang="en-US" sz="2813">
              <a:solidFill>
                <a:srgbClr val="B81414"/>
              </a:solidFill>
              <a:latin typeface="Arial" charset="0"/>
              <a:ea typeface="ヒラギノ角ゴ Pro W3" pitchFamily="-111" charset="-128"/>
              <a:cs typeface="Arial" charset="0"/>
            </a:endParaRPr>
          </a:p>
        </p:txBody>
      </p:sp>
      <p:sp>
        <p:nvSpPr>
          <p:cNvPr id="7" name="Text Box 1032"/>
          <p:cNvSpPr txBox="1">
            <a:spLocks noChangeArrowheads="1"/>
          </p:cNvSpPr>
          <p:nvPr userDrawn="1"/>
        </p:nvSpPr>
        <p:spPr bwMode="auto">
          <a:xfrm>
            <a:off x="8535207" y="6563320"/>
            <a:ext cx="3352397" cy="142796"/>
          </a:xfrm>
          <a:prstGeom prst="rect">
            <a:avLst/>
          </a:prstGeom>
          <a:noFill/>
          <a:ln w="12700">
            <a:noFill/>
            <a:miter lim="800000"/>
            <a:headEnd/>
            <a:tailEnd/>
          </a:ln>
          <a:effectLst/>
        </p:spPr>
        <p:txBody>
          <a:bodyPr lIns="0" tIns="0" rIns="0" bIns="0">
            <a:spAutoFit/>
          </a:bodyPr>
          <a:lstStyle>
            <a:lvl1pPr defTabSz="866775" eaLnBrk="0" hangingPunct="0">
              <a:defRPr sz="3000">
                <a:solidFill>
                  <a:srgbClr val="B81414"/>
                </a:solidFill>
                <a:latin typeface="Helvetica" panose="020B0604020202020204" pitchFamily="34" charset="0"/>
                <a:ea typeface="ヒラギノ角ゴ Pro W3"/>
                <a:cs typeface="ヒラギノ角ゴ Pro W3"/>
              </a:defRPr>
            </a:lvl1pPr>
            <a:lvl2pPr marL="742950" indent="-285750" defTabSz="866775" eaLnBrk="0" hangingPunct="0">
              <a:defRPr sz="3000">
                <a:solidFill>
                  <a:srgbClr val="B81414"/>
                </a:solidFill>
                <a:latin typeface="Helvetica" panose="020B0604020202020204" pitchFamily="34" charset="0"/>
                <a:ea typeface="ヒラギノ角ゴ Pro W3"/>
                <a:cs typeface="ヒラギノ角ゴ Pro W3"/>
              </a:defRPr>
            </a:lvl2pPr>
            <a:lvl3pPr marL="1143000" indent="-228600" defTabSz="866775" eaLnBrk="0" hangingPunct="0">
              <a:defRPr sz="3000">
                <a:solidFill>
                  <a:srgbClr val="B81414"/>
                </a:solidFill>
                <a:latin typeface="Helvetica" panose="020B0604020202020204" pitchFamily="34" charset="0"/>
                <a:ea typeface="ヒラギノ角ゴ Pro W3"/>
                <a:cs typeface="ヒラギノ角ゴ Pro W3"/>
              </a:defRPr>
            </a:lvl3pPr>
            <a:lvl4pPr marL="1600200" indent="-228600" defTabSz="866775" eaLnBrk="0" hangingPunct="0">
              <a:defRPr sz="3000">
                <a:solidFill>
                  <a:srgbClr val="B81414"/>
                </a:solidFill>
                <a:latin typeface="Helvetica" panose="020B0604020202020204" pitchFamily="34" charset="0"/>
                <a:ea typeface="ヒラギノ角ゴ Pro W3"/>
                <a:cs typeface="ヒラギノ角ゴ Pro W3"/>
              </a:defRPr>
            </a:lvl4pPr>
            <a:lvl5pPr marL="2057400" indent="-228600" defTabSz="866775" eaLnBrk="0" hangingPunct="0">
              <a:defRPr sz="3000">
                <a:solidFill>
                  <a:srgbClr val="B81414"/>
                </a:solidFill>
                <a:latin typeface="Helvetica" panose="020B0604020202020204" pitchFamily="34" charset="0"/>
                <a:ea typeface="ヒラギノ角ゴ Pro W3"/>
                <a:cs typeface="ヒラギノ角ゴ Pro W3"/>
              </a:defRPr>
            </a:lvl5pPr>
            <a:lvl6pPr marL="25146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6pPr>
            <a:lvl7pPr marL="29718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7pPr>
            <a:lvl8pPr marL="34290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8pPr>
            <a:lvl9pPr marL="3886200" indent="-228600" defTabSz="866775" eaLnBrk="0" fontAlgn="base" hangingPunct="0">
              <a:spcBef>
                <a:spcPct val="0"/>
              </a:spcBef>
              <a:spcAft>
                <a:spcPct val="0"/>
              </a:spcAft>
              <a:defRPr sz="3000">
                <a:solidFill>
                  <a:srgbClr val="B81414"/>
                </a:solidFill>
                <a:latin typeface="Helvetica" panose="020B0604020202020204" pitchFamily="34" charset="0"/>
                <a:ea typeface="ヒラギノ角ゴ Pro W3"/>
                <a:cs typeface="ヒラギノ角ゴ Pro W3"/>
              </a:defRPr>
            </a:lvl9pPr>
          </a:lstStyle>
          <a:p>
            <a:pPr algn="r" fontAlgn="base">
              <a:lnSpc>
                <a:spcPct val="90000"/>
              </a:lnSpc>
              <a:spcBef>
                <a:spcPct val="0"/>
              </a:spcBef>
              <a:spcAft>
                <a:spcPct val="0"/>
              </a:spcAft>
              <a:defRPr/>
            </a:pPr>
            <a:r>
              <a:rPr lang="en-US" altLang="en-US" sz="1031" dirty="0" smtClean="0">
                <a:solidFill>
                  <a:srgbClr val="064308"/>
                </a:solidFill>
              </a:rPr>
              <a:t>A.E. Lovell, </a:t>
            </a:r>
            <a:fld id="{3456B9ED-5DBF-4B77-B6CD-AD745F4A9D75}" type="datetime1">
              <a:rPr lang="en-US" altLang="en-US" sz="1031" smtClean="0">
                <a:solidFill>
                  <a:srgbClr val="064308"/>
                </a:solidFill>
              </a:rPr>
              <a:pPr algn="r" fontAlgn="base">
                <a:lnSpc>
                  <a:spcPct val="90000"/>
                </a:lnSpc>
                <a:spcBef>
                  <a:spcPct val="0"/>
                </a:spcBef>
                <a:spcAft>
                  <a:spcPct val="0"/>
                </a:spcAft>
                <a:defRPr/>
              </a:pPr>
              <a:t>11/5/2017</a:t>
            </a:fld>
            <a:r>
              <a:rPr lang="en-US" altLang="en-US" sz="1031" dirty="0" smtClean="0">
                <a:solidFill>
                  <a:srgbClr val="064308"/>
                </a:solidFill>
              </a:rPr>
              <a:t>, </a:t>
            </a:r>
            <a:r>
              <a:rPr lang="en-US" altLang="en-US" sz="1031" dirty="0" smtClean="0">
                <a:solidFill>
                  <a:srgbClr val="064308"/>
                </a:solidFill>
                <a:latin typeface="Arial" panose="020B0604020202020204" pitchFamily="34" charset="0"/>
              </a:rPr>
              <a:t>Slide </a:t>
            </a:r>
            <a:fld id="{E05B544F-2030-43B4-B3CE-90EB69FDBEB3}" type="slidenum">
              <a:rPr lang="en-US" altLang="en-US" sz="1031" smtClean="0">
                <a:solidFill>
                  <a:srgbClr val="064308"/>
                </a:solidFill>
                <a:latin typeface="Arial" panose="020B0604020202020204" pitchFamily="34" charset="0"/>
              </a:rPr>
              <a:pPr algn="r" fontAlgn="base">
                <a:lnSpc>
                  <a:spcPct val="90000"/>
                </a:lnSpc>
                <a:spcBef>
                  <a:spcPct val="0"/>
                </a:spcBef>
                <a:spcAft>
                  <a:spcPct val="0"/>
                </a:spcAft>
                <a:defRPr/>
              </a:pPr>
              <a:t>‹#›</a:t>
            </a:fld>
            <a:endParaRPr lang="en-US" altLang="en-US" sz="1031" dirty="0" smtClean="0">
              <a:solidFill>
                <a:srgbClr val="064308"/>
              </a:solidFill>
              <a:latin typeface="Arial" panose="020B0604020202020204" pitchFamily="34" charset="0"/>
            </a:endParaRPr>
          </a:p>
        </p:txBody>
      </p:sp>
      <p:sp>
        <p:nvSpPr>
          <p:cNvPr id="2" name="Title 1"/>
          <p:cNvSpPr>
            <a:spLocks noGrp="1"/>
          </p:cNvSpPr>
          <p:nvPr>
            <p:ph type="title"/>
          </p:nvPr>
        </p:nvSpPr>
        <p:spPr>
          <a:xfrm>
            <a:off x="580572" y="76201"/>
            <a:ext cx="11030857" cy="479625"/>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328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6144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689100" y="101601"/>
            <a:ext cx="8441267" cy="4863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19200"/>
            <a:ext cx="103632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3733800"/>
            <a:ext cx="103632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401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descr="ppt_bkg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893033" y="1320106"/>
            <a:ext cx="10486571" cy="48109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eaLnBrk="0" fontAlgn="base" hangingPunct="0">
              <a:lnSpc>
                <a:spcPct val="90000"/>
              </a:lnSpc>
              <a:spcBef>
                <a:spcPct val="0"/>
              </a:spcBef>
              <a:spcAft>
                <a:spcPct val="0"/>
              </a:spcAft>
              <a:defRPr/>
            </a:pPr>
            <a:endParaRPr lang="en-US" sz="2813">
              <a:solidFill>
                <a:srgbClr val="B81414"/>
              </a:solidFill>
              <a:latin typeface="Helvetica" pitchFamily="-111" charset="0"/>
              <a:ea typeface="ヒラギノ角ゴ Pro W3" pitchFamily="-111" charset="-128"/>
              <a:cs typeface="Arial" charset="0"/>
            </a:endParaRPr>
          </a:p>
        </p:txBody>
      </p:sp>
      <p:sp>
        <p:nvSpPr>
          <p:cNvPr id="6" name="Rectangle 7"/>
          <p:cNvSpPr>
            <a:spLocks noChangeArrowheads="1"/>
          </p:cNvSpPr>
          <p:nvPr/>
        </p:nvSpPr>
        <p:spPr bwMode="auto">
          <a:xfrm>
            <a:off x="5487206" y="3009305"/>
            <a:ext cx="12192000" cy="524372"/>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fontAlgn="base">
              <a:spcBef>
                <a:spcPct val="0"/>
              </a:spcBef>
              <a:spcAft>
                <a:spcPct val="0"/>
              </a:spcAft>
              <a:defRPr/>
            </a:pPr>
            <a:endParaRPr lang="en-US" sz="2813">
              <a:solidFill>
                <a:srgbClr val="B81414"/>
              </a:solidFill>
              <a:latin typeface="Arial" charset="0"/>
              <a:ea typeface="ヒラギノ角ゴ Pro W3" pitchFamily="-111" charset="-128"/>
              <a:cs typeface="Arial" charset="0"/>
            </a:endParaRPr>
          </a:p>
        </p:txBody>
      </p:sp>
      <p:sp>
        <p:nvSpPr>
          <p:cNvPr id="2" name="Title 1"/>
          <p:cNvSpPr>
            <a:spLocks noGrp="1"/>
          </p:cNvSpPr>
          <p:nvPr>
            <p:ph type="ctrTitle"/>
          </p:nvPr>
        </p:nvSpPr>
        <p:spPr>
          <a:xfrm>
            <a:off x="914400" y="3044826"/>
            <a:ext cx="10363200" cy="486376"/>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4343400"/>
            <a:ext cx="8534400" cy="1219200"/>
          </a:xfrm>
        </p:spPr>
        <p:txBody>
          <a:bodyPr/>
          <a:lstStyle>
            <a:lvl1pPr marL="0" indent="0" algn="ctr">
              <a:buNone/>
              <a:defRPr/>
            </a:lvl1pPr>
            <a:lvl2pPr marL="453059" indent="0" algn="ctr">
              <a:buNone/>
              <a:defRPr/>
            </a:lvl2pPr>
            <a:lvl3pPr marL="906118" indent="0" algn="ctr">
              <a:buNone/>
              <a:defRPr/>
            </a:lvl3pPr>
            <a:lvl4pPr marL="1359176" indent="0" algn="ctr">
              <a:buNone/>
              <a:defRPr/>
            </a:lvl4pPr>
            <a:lvl5pPr marL="1812236" indent="0" algn="ctr">
              <a:buNone/>
              <a:defRPr/>
            </a:lvl5pPr>
            <a:lvl6pPr marL="2265296" indent="0" algn="ctr">
              <a:buNone/>
              <a:defRPr/>
            </a:lvl6pPr>
            <a:lvl7pPr marL="2718355" indent="0" algn="ctr">
              <a:buNone/>
              <a:defRPr/>
            </a:lvl7pPr>
            <a:lvl8pPr marL="3171414" indent="0" algn="ctr">
              <a:buNone/>
              <a:defRPr/>
            </a:lvl8pPr>
            <a:lvl9pPr marL="362447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3809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74762" y="75903"/>
            <a:ext cx="8442476" cy="48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9299" tIns="23720" rIns="59299" bIns="23720" numCol="1" anchor="t" anchorCtr="0" compatLnSpc="1">
            <a:prstTxWarp prst="textNoShape">
              <a:avLst/>
            </a:prstTxWarp>
            <a:spAutoFit/>
          </a:bodyPr>
          <a:lstStyle/>
          <a:p>
            <a:pPr lvl="0"/>
            <a:r>
              <a:rPr lang="en-US" altLang="en-US" smtClean="0"/>
              <a:t>Click to edit Master title style</a:t>
            </a:r>
          </a:p>
        </p:txBody>
      </p:sp>
      <p:sp>
        <p:nvSpPr>
          <p:cNvPr id="1027" name="Rectangle 6"/>
          <p:cNvSpPr>
            <a:spLocks noGrp="1" noChangeArrowheads="1"/>
          </p:cNvSpPr>
          <p:nvPr>
            <p:ph type="body" idx="1"/>
          </p:nvPr>
        </p:nvSpPr>
        <p:spPr bwMode="auto">
          <a:xfrm>
            <a:off x="610811" y="1067099"/>
            <a:ext cx="10970381" cy="502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Tree>
    <p:extLst>
      <p:ext uri="{BB962C8B-B14F-4D97-AF65-F5344CB8AC3E}">
        <p14:creationId xmlns:p14="http://schemas.microsoft.com/office/powerpoint/2010/main" val="2066171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800695" rtl="0" eaLnBrk="0" fontAlgn="base" hangingPunct="0">
        <a:lnSpc>
          <a:spcPct val="88000"/>
        </a:lnSpc>
        <a:spcBef>
          <a:spcPct val="0"/>
        </a:spcBef>
        <a:spcAft>
          <a:spcPct val="0"/>
        </a:spcAft>
        <a:defRPr sz="3188" b="1">
          <a:solidFill>
            <a:srgbClr val="064308"/>
          </a:solidFill>
          <a:latin typeface="Arial" charset="0"/>
          <a:ea typeface="ＭＳ Ｐゴシック" pitchFamily="-65" charset="-128"/>
          <a:cs typeface="ＭＳ Ｐゴシック" pitchFamily="-65" charset="-128"/>
        </a:defRPr>
      </a:lvl1pPr>
      <a:lvl2pPr algn="ctr" defTabSz="800695" rtl="0" eaLnBrk="0" fontAlgn="base" hangingPunct="0">
        <a:lnSpc>
          <a:spcPct val="88000"/>
        </a:lnSpc>
        <a:spcBef>
          <a:spcPct val="0"/>
        </a:spcBef>
        <a:spcAft>
          <a:spcPct val="0"/>
        </a:spcAft>
        <a:defRPr sz="3188" b="1">
          <a:solidFill>
            <a:srgbClr val="064308"/>
          </a:solidFill>
          <a:latin typeface="Arial" charset="0"/>
          <a:ea typeface="ＭＳ Ｐゴシック" pitchFamily="-65" charset="-128"/>
          <a:cs typeface="ＭＳ Ｐゴシック" pitchFamily="-65" charset="-128"/>
        </a:defRPr>
      </a:lvl2pPr>
      <a:lvl3pPr algn="ctr" defTabSz="800695" rtl="0" eaLnBrk="0" fontAlgn="base" hangingPunct="0">
        <a:lnSpc>
          <a:spcPct val="88000"/>
        </a:lnSpc>
        <a:spcBef>
          <a:spcPct val="0"/>
        </a:spcBef>
        <a:spcAft>
          <a:spcPct val="0"/>
        </a:spcAft>
        <a:defRPr sz="3188" b="1">
          <a:solidFill>
            <a:srgbClr val="064308"/>
          </a:solidFill>
          <a:latin typeface="Arial" charset="0"/>
          <a:ea typeface="ＭＳ Ｐゴシック" pitchFamily="-65" charset="-128"/>
          <a:cs typeface="ＭＳ Ｐゴシック" pitchFamily="-65" charset="-128"/>
        </a:defRPr>
      </a:lvl3pPr>
      <a:lvl4pPr algn="ctr" defTabSz="800695" rtl="0" eaLnBrk="0" fontAlgn="base" hangingPunct="0">
        <a:lnSpc>
          <a:spcPct val="88000"/>
        </a:lnSpc>
        <a:spcBef>
          <a:spcPct val="0"/>
        </a:spcBef>
        <a:spcAft>
          <a:spcPct val="0"/>
        </a:spcAft>
        <a:defRPr sz="3188" b="1">
          <a:solidFill>
            <a:srgbClr val="064308"/>
          </a:solidFill>
          <a:latin typeface="Arial" charset="0"/>
          <a:ea typeface="ＭＳ Ｐゴシック" pitchFamily="-65" charset="-128"/>
          <a:cs typeface="ＭＳ Ｐゴシック" pitchFamily="-65" charset="-128"/>
        </a:defRPr>
      </a:lvl4pPr>
      <a:lvl5pPr algn="ctr" defTabSz="800695" rtl="0" eaLnBrk="0" fontAlgn="base" hangingPunct="0">
        <a:lnSpc>
          <a:spcPct val="88000"/>
        </a:lnSpc>
        <a:spcBef>
          <a:spcPct val="0"/>
        </a:spcBef>
        <a:spcAft>
          <a:spcPct val="0"/>
        </a:spcAft>
        <a:defRPr sz="3188" b="1">
          <a:solidFill>
            <a:srgbClr val="064308"/>
          </a:solidFill>
          <a:latin typeface="Arial" charset="0"/>
          <a:ea typeface="ＭＳ Ｐゴシック" pitchFamily="-65" charset="-128"/>
          <a:cs typeface="ＭＳ Ｐゴシック" pitchFamily="-65" charset="-128"/>
        </a:defRPr>
      </a:lvl5pPr>
      <a:lvl6pPr marL="453099" algn="ctr" defTabSz="800791" rtl="0" eaLnBrk="0" fontAlgn="base" hangingPunct="0">
        <a:lnSpc>
          <a:spcPct val="88000"/>
        </a:lnSpc>
        <a:spcBef>
          <a:spcPct val="0"/>
        </a:spcBef>
        <a:spcAft>
          <a:spcPct val="0"/>
        </a:spcAft>
        <a:defRPr sz="3188" b="1">
          <a:solidFill>
            <a:srgbClr val="064308"/>
          </a:solidFill>
          <a:latin typeface="Arial" charset="0"/>
          <a:ea typeface="Arial" charset="0"/>
          <a:cs typeface="Arial" charset="0"/>
        </a:defRPr>
      </a:lvl6pPr>
      <a:lvl7pPr marL="906199" algn="ctr" defTabSz="800791" rtl="0" eaLnBrk="0" fontAlgn="base" hangingPunct="0">
        <a:lnSpc>
          <a:spcPct val="88000"/>
        </a:lnSpc>
        <a:spcBef>
          <a:spcPct val="0"/>
        </a:spcBef>
        <a:spcAft>
          <a:spcPct val="0"/>
        </a:spcAft>
        <a:defRPr sz="3188" b="1">
          <a:solidFill>
            <a:srgbClr val="064308"/>
          </a:solidFill>
          <a:latin typeface="Arial" charset="0"/>
          <a:ea typeface="Arial" charset="0"/>
          <a:cs typeface="Arial" charset="0"/>
        </a:defRPr>
      </a:lvl7pPr>
      <a:lvl8pPr marL="1359298" algn="ctr" defTabSz="800791" rtl="0" eaLnBrk="0" fontAlgn="base" hangingPunct="0">
        <a:lnSpc>
          <a:spcPct val="88000"/>
        </a:lnSpc>
        <a:spcBef>
          <a:spcPct val="0"/>
        </a:spcBef>
        <a:spcAft>
          <a:spcPct val="0"/>
        </a:spcAft>
        <a:defRPr sz="3188" b="1">
          <a:solidFill>
            <a:srgbClr val="064308"/>
          </a:solidFill>
          <a:latin typeface="Arial" charset="0"/>
          <a:ea typeface="Arial" charset="0"/>
          <a:cs typeface="Arial" charset="0"/>
        </a:defRPr>
      </a:lvl8pPr>
      <a:lvl9pPr marL="1812398" algn="ctr" defTabSz="800791" rtl="0" eaLnBrk="0" fontAlgn="base" hangingPunct="0">
        <a:lnSpc>
          <a:spcPct val="88000"/>
        </a:lnSpc>
        <a:spcBef>
          <a:spcPct val="0"/>
        </a:spcBef>
        <a:spcAft>
          <a:spcPct val="0"/>
        </a:spcAft>
        <a:defRPr sz="3188" b="1">
          <a:solidFill>
            <a:srgbClr val="064308"/>
          </a:solidFill>
          <a:latin typeface="Arial" charset="0"/>
          <a:ea typeface="Arial" charset="0"/>
          <a:cs typeface="Arial" charset="0"/>
        </a:defRPr>
      </a:lvl9pPr>
    </p:titleStyle>
    <p:bodyStyle>
      <a:lvl1pPr marL="169664" indent="-169664" algn="l" defTabSz="800695" rtl="0" eaLnBrk="0" fontAlgn="base" hangingPunct="0">
        <a:lnSpc>
          <a:spcPct val="90000"/>
        </a:lnSpc>
        <a:spcBef>
          <a:spcPct val="50000"/>
        </a:spcBef>
        <a:spcAft>
          <a:spcPct val="0"/>
        </a:spcAft>
        <a:buSzPct val="100000"/>
        <a:buChar char="•"/>
        <a:defRPr sz="1969">
          <a:solidFill>
            <a:srgbClr val="064308"/>
          </a:solidFill>
          <a:latin typeface="Arial" charset="0"/>
          <a:ea typeface="ＭＳ Ｐゴシック" pitchFamily="-65" charset="-128"/>
          <a:cs typeface="ＭＳ Ｐゴシック" pitchFamily="-65" charset="-128"/>
        </a:defRPr>
      </a:lvl1pPr>
      <a:lvl2pPr marL="452438" indent="-169664" algn="l" defTabSz="800695" rtl="0" eaLnBrk="0" fontAlgn="base" hangingPunct="0">
        <a:lnSpc>
          <a:spcPct val="90000"/>
        </a:lnSpc>
        <a:spcBef>
          <a:spcPct val="25000"/>
        </a:spcBef>
        <a:spcAft>
          <a:spcPct val="0"/>
        </a:spcAft>
        <a:buSzPct val="100000"/>
        <a:buChar char="–"/>
        <a:defRPr sz="1594">
          <a:solidFill>
            <a:schemeClr val="tx1"/>
          </a:solidFill>
          <a:latin typeface="Arial" charset="0"/>
          <a:ea typeface="ＭＳ Ｐゴシック" charset="-128"/>
          <a:cs typeface="ＭＳ Ｐゴシック"/>
        </a:defRPr>
      </a:lvl2pPr>
      <a:lvl3pPr marL="735211" indent="-169664" algn="l" defTabSz="800695" rtl="0" eaLnBrk="0" fontAlgn="base" hangingPunct="0">
        <a:lnSpc>
          <a:spcPct val="90000"/>
        </a:lnSpc>
        <a:spcBef>
          <a:spcPct val="15000"/>
        </a:spcBef>
        <a:spcAft>
          <a:spcPct val="0"/>
        </a:spcAft>
        <a:buSzPct val="100000"/>
        <a:buChar char="»"/>
        <a:defRPr sz="1594">
          <a:solidFill>
            <a:schemeClr val="tx1"/>
          </a:solidFill>
          <a:latin typeface="Arial" charset="0"/>
          <a:ea typeface="ヒラギノ角ゴ Pro W3" pitchFamily="-111" charset="-128"/>
          <a:cs typeface="ヒラギノ角ゴ Pro W3" pitchFamily="-111" charset="-128"/>
        </a:defRPr>
      </a:lvl3pPr>
      <a:lvl4pPr marL="1245692" indent="-226219" algn="l" defTabSz="800695" rtl="0" eaLnBrk="0" fontAlgn="base" hangingPunct="0">
        <a:lnSpc>
          <a:spcPct val="90000"/>
        </a:lnSpc>
        <a:spcBef>
          <a:spcPct val="10000"/>
        </a:spcBef>
        <a:spcAft>
          <a:spcPct val="0"/>
        </a:spcAft>
        <a:buSzPct val="100000"/>
        <a:buChar char="–"/>
        <a:defRPr sz="1313">
          <a:solidFill>
            <a:schemeClr val="tx1"/>
          </a:solidFill>
          <a:latin typeface="Helvetica" charset="0"/>
          <a:ea typeface="ヒラギノ角ゴ Pro W3" pitchFamily="-111" charset="-128"/>
          <a:cs typeface="ヒラギノ角ゴ Pro W3"/>
        </a:defRPr>
      </a:lvl4pPr>
      <a:lvl5pPr marL="1750219" indent="-148828" algn="l" defTabSz="800695" rtl="0" eaLnBrk="0" fontAlgn="base" hangingPunct="0">
        <a:lnSpc>
          <a:spcPct val="90000"/>
        </a:lnSpc>
        <a:spcBef>
          <a:spcPct val="10000"/>
        </a:spcBef>
        <a:spcAft>
          <a:spcPct val="0"/>
        </a:spcAft>
        <a:buSzPct val="100000"/>
        <a:buChar char="–"/>
        <a:defRPr sz="1313">
          <a:solidFill>
            <a:schemeClr val="tx1"/>
          </a:solidFill>
          <a:latin typeface="Helvetica" charset="0"/>
          <a:ea typeface="ヒラギノ角ゴ Pro W3" pitchFamily="-111" charset="-128"/>
          <a:cs typeface="ヒラギノ角ゴ Pro W3"/>
        </a:defRPr>
      </a:lvl5pPr>
      <a:lvl6pPr marL="2204140"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6pPr>
      <a:lvl7pPr marL="2657241"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7pPr>
      <a:lvl8pPr marL="3110340"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8pPr>
      <a:lvl9pPr marL="3563439"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9pPr>
    </p:bodyStyle>
    <p:otherStyle>
      <a:defPPr>
        <a:defRPr lang="en-US"/>
      </a:defPPr>
      <a:lvl1pPr marL="0" algn="l" defTabSz="906199" rtl="0" eaLnBrk="1" latinLnBrk="0" hangingPunct="1">
        <a:defRPr sz="1781" kern="1200">
          <a:solidFill>
            <a:schemeClr val="tx1"/>
          </a:solidFill>
          <a:latin typeface="+mn-lt"/>
          <a:ea typeface="+mn-ea"/>
          <a:cs typeface="+mn-cs"/>
        </a:defRPr>
      </a:lvl1pPr>
      <a:lvl2pPr marL="453099" algn="l" defTabSz="906199" rtl="0" eaLnBrk="1" latinLnBrk="0" hangingPunct="1">
        <a:defRPr sz="1781" kern="1200">
          <a:solidFill>
            <a:schemeClr val="tx1"/>
          </a:solidFill>
          <a:latin typeface="+mn-lt"/>
          <a:ea typeface="+mn-ea"/>
          <a:cs typeface="+mn-cs"/>
        </a:defRPr>
      </a:lvl2pPr>
      <a:lvl3pPr marL="906199" algn="l" defTabSz="906199" rtl="0" eaLnBrk="1" latinLnBrk="0" hangingPunct="1">
        <a:defRPr sz="1781" kern="1200">
          <a:solidFill>
            <a:schemeClr val="tx1"/>
          </a:solidFill>
          <a:latin typeface="+mn-lt"/>
          <a:ea typeface="+mn-ea"/>
          <a:cs typeface="+mn-cs"/>
        </a:defRPr>
      </a:lvl3pPr>
      <a:lvl4pPr marL="1359298" algn="l" defTabSz="906199" rtl="0" eaLnBrk="1" latinLnBrk="0" hangingPunct="1">
        <a:defRPr sz="1781" kern="1200">
          <a:solidFill>
            <a:schemeClr val="tx1"/>
          </a:solidFill>
          <a:latin typeface="+mn-lt"/>
          <a:ea typeface="+mn-ea"/>
          <a:cs typeface="+mn-cs"/>
        </a:defRPr>
      </a:lvl4pPr>
      <a:lvl5pPr marL="1812398" algn="l" defTabSz="906199" rtl="0" eaLnBrk="1" latinLnBrk="0" hangingPunct="1">
        <a:defRPr sz="1781" kern="1200">
          <a:solidFill>
            <a:schemeClr val="tx1"/>
          </a:solidFill>
          <a:latin typeface="+mn-lt"/>
          <a:ea typeface="+mn-ea"/>
          <a:cs typeface="+mn-cs"/>
        </a:defRPr>
      </a:lvl5pPr>
      <a:lvl6pPr marL="2265498" algn="l" defTabSz="906199" rtl="0" eaLnBrk="1" latinLnBrk="0" hangingPunct="1">
        <a:defRPr sz="1781" kern="1200">
          <a:solidFill>
            <a:schemeClr val="tx1"/>
          </a:solidFill>
          <a:latin typeface="+mn-lt"/>
          <a:ea typeface="+mn-ea"/>
          <a:cs typeface="+mn-cs"/>
        </a:defRPr>
      </a:lvl6pPr>
      <a:lvl7pPr marL="2718597" algn="l" defTabSz="906199" rtl="0" eaLnBrk="1" latinLnBrk="0" hangingPunct="1">
        <a:defRPr sz="1781" kern="1200">
          <a:solidFill>
            <a:schemeClr val="tx1"/>
          </a:solidFill>
          <a:latin typeface="+mn-lt"/>
          <a:ea typeface="+mn-ea"/>
          <a:cs typeface="+mn-cs"/>
        </a:defRPr>
      </a:lvl7pPr>
      <a:lvl8pPr marL="3171697" algn="l" defTabSz="906199" rtl="0" eaLnBrk="1" latinLnBrk="0" hangingPunct="1">
        <a:defRPr sz="1781" kern="1200">
          <a:solidFill>
            <a:schemeClr val="tx1"/>
          </a:solidFill>
          <a:latin typeface="+mn-lt"/>
          <a:ea typeface="+mn-ea"/>
          <a:cs typeface="+mn-cs"/>
        </a:defRPr>
      </a:lvl8pPr>
      <a:lvl9pPr marL="3624796" algn="l" defTabSz="906199" rtl="0" eaLnBrk="1" latinLnBrk="0" hangingPunct="1">
        <a:defRPr sz="178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74762" y="75903"/>
            <a:ext cx="8442476" cy="48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9299" tIns="23720" rIns="59299" bIns="23720" numCol="1" anchor="t" anchorCtr="0" compatLnSpc="1">
            <a:prstTxWarp prst="textNoShape">
              <a:avLst/>
            </a:prstTxWarp>
            <a:spAutoFit/>
          </a:bodyPr>
          <a:lstStyle/>
          <a:p>
            <a:pPr lvl="0"/>
            <a:r>
              <a:rPr lang="en-US" altLang="en-US" smtClean="0"/>
              <a:t>Click to edit Master title style</a:t>
            </a:r>
          </a:p>
        </p:txBody>
      </p:sp>
      <p:sp>
        <p:nvSpPr>
          <p:cNvPr id="1027" name="Rectangle 6"/>
          <p:cNvSpPr>
            <a:spLocks noGrp="1" noChangeArrowheads="1"/>
          </p:cNvSpPr>
          <p:nvPr>
            <p:ph type="body" idx="1"/>
          </p:nvPr>
        </p:nvSpPr>
        <p:spPr bwMode="auto">
          <a:xfrm>
            <a:off x="610811" y="1067099"/>
            <a:ext cx="10970381" cy="502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Tree>
    <p:extLst>
      <p:ext uri="{BB962C8B-B14F-4D97-AF65-F5344CB8AC3E}">
        <p14:creationId xmlns:p14="http://schemas.microsoft.com/office/powerpoint/2010/main" val="343558326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ctr" defTabSz="800695" rtl="0" eaLnBrk="0" fontAlgn="base" hangingPunct="0">
        <a:lnSpc>
          <a:spcPct val="88000"/>
        </a:lnSpc>
        <a:spcBef>
          <a:spcPct val="0"/>
        </a:spcBef>
        <a:spcAft>
          <a:spcPct val="0"/>
        </a:spcAft>
        <a:defRPr sz="3188" b="1">
          <a:solidFill>
            <a:srgbClr val="064308"/>
          </a:solidFill>
          <a:latin typeface="Arial" charset="0"/>
          <a:ea typeface="ＭＳ Ｐゴシック" pitchFamily="-65" charset="-128"/>
          <a:cs typeface="ＭＳ Ｐゴシック" pitchFamily="-65" charset="-128"/>
        </a:defRPr>
      </a:lvl1pPr>
      <a:lvl2pPr algn="ctr" defTabSz="800695" rtl="0" eaLnBrk="0" fontAlgn="base" hangingPunct="0">
        <a:lnSpc>
          <a:spcPct val="88000"/>
        </a:lnSpc>
        <a:spcBef>
          <a:spcPct val="0"/>
        </a:spcBef>
        <a:spcAft>
          <a:spcPct val="0"/>
        </a:spcAft>
        <a:defRPr sz="3188" b="1">
          <a:solidFill>
            <a:srgbClr val="064308"/>
          </a:solidFill>
          <a:latin typeface="Arial" charset="0"/>
          <a:ea typeface="ＭＳ Ｐゴシック" pitchFamily="-65" charset="-128"/>
          <a:cs typeface="ＭＳ Ｐゴシック" pitchFamily="-65" charset="-128"/>
        </a:defRPr>
      </a:lvl2pPr>
      <a:lvl3pPr algn="ctr" defTabSz="800695" rtl="0" eaLnBrk="0" fontAlgn="base" hangingPunct="0">
        <a:lnSpc>
          <a:spcPct val="88000"/>
        </a:lnSpc>
        <a:spcBef>
          <a:spcPct val="0"/>
        </a:spcBef>
        <a:spcAft>
          <a:spcPct val="0"/>
        </a:spcAft>
        <a:defRPr sz="3188" b="1">
          <a:solidFill>
            <a:srgbClr val="064308"/>
          </a:solidFill>
          <a:latin typeface="Arial" charset="0"/>
          <a:ea typeface="ＭＳ Ｐゴシック" pitchFamily="-65" charset="-128"/>
          <a:cs typeface="ＭＳ Ｐゴシック" pitchFamily="-65" charset="-128"/>
        </a:defRPr>
      </a:lvl3pPr>
      <a:lvl4pPr algn="ctr" defTabSz="800695" rtl="0" eaLnBrk="0" fontAlgn="base" hangingPunct="0">
        <a:lnSpc>
          <a:spcPct val="88000"/>
        </a:lnSpc>
        <a:spcBef>
          <a:spcPct val="0"/>
        </a:spcBef>
        <a:spcAft>
          <a:spcPct val="0"/>
        </a:spcAft>
        <a:defRPr sz="3188" b="1">
          <a:solidFill>
            <a:srgbClr val="064308"/>
          </a:solidFill>
          <a:latin typeface="Arial" charset="0"/>
          <a:ea typeface="ＭＳ Ｐゴシック" pitchFamily="-65" charset="-128"/>
          <a:cs typeface="ＭＳ Ｐゴシック" pitchFamily="-65" charset="-128"/>
        </a:defRPr>
      </a:lvl4pPr>
      <a:lvl5pPr algn="ctr" defTabSz="800695" rtl="0" eaLnBrk="0" fontAlgn="base" hangingPunct="0">
        <a:lnSpc>
          <a:spcPct val="88000"/>
        </a:lnSpc>
        <a:spcBef>
          <a:spcPct val="0"/>
        </a:spcBef>
        <a:spcAft>
          <a:spcPct val="0"/>
        </a:spcAft>
        <a:defRPr sz="3188" b="1">
          <a:solidFill>
            <a:srgbClr val="064308"/>
          </a:solidFill>
          <a:latin typeface="Arial" charset="0"/>
          <a:ea typeface="ＭＳ Ｐゴシック" pitchFamily="-65" charset="-128"/>
          <a:cs typeface="ＭＳ Ｐゴシック" pitchFamily="-65" charset="-128"/>
        </a:defRPr>
      </a:lvl5pPr>
      <a:lvl6pPr marL="453099" algn="ctr" defTabSz="800791" rtl="0" eaLnBrk="0" fontAlgn="base" hangingPunct="0">
        <a:lnSpc>
          <a:spcPct val="88000"/>
        </a:lnSpc>
        <a:spcBef>
          <a:spcPct val="0"/>
        </a:spcBef>
        <a:spcAft>
          <a:spcPct val="0"/>
        </a:spcAft>
        <a:defRPr sz="3188" b="1">
          <a:solidFill>
            <a:srgbClr val="064308"/>
          </a:solidFill>
          <a:latin typeface="Arial" charset="0"/>
          <a:ea typeface="Arial" charset="0"/>
          <a:cs typeface="Arial" charset="0"/>
        </a:defRPr>
      </a:lvl6pPr>
      <a:lvl7pPr marL="906199" algn="ctr" defTabSz="800791" rtl="0" eaLnBrk="0" fontAlgn="base" hangingPunct="0">
        <a:lnSpc>
          <a:spcPct val="88000"/>
        </a:lnSpc>
        <a:spcBef>
          <a:spcPct val="0"/>
        </a:spcBef>
        <a:spcAft>
          <a:spcPct val="0"/>
        </a:spcAft>
        <a:defRPr sz="3188" b="1">
          <a:solidFill>
            <a:srgbClr val="064308"/>
          </a:solidFill>
          <a:latin typeface="Arial" charset="0"/>
          <a:ea typeface="Arial" charset="0"/>
          <a:cs typeface="Arial" charset="0"/>
        </a:defRPr>
      </a:lvl7pPr>
      <a:lvl8pPr marL="1359298" algn="ctr" defTabSz="800791" rtl="0" eaLnBrk="0" fontAlgn="base" hangingPunct="0">
        <a:lnSpc>
          <a:spcPct val="88000"/>
        </a:lnSpc>
        <a:spcBef>
          <a:spcPct val="0"/>
        </a:spcBef>
        <a:spcAft>
          <a:spcPct val="0"/>
        </a:spcAft>
        <a:defRPr sz="3188" b="1">
          <a:solidFill>
            <a:srgbClr val="064308"/>
          </a:solidFill>
          <a:latin typeface="Arial" charset="0"/>
          <a:ea typeface="Arial" charset="0"/>
          <a:cs typeface="Arial" charset="0"/>
        </a:defRPr>
      </a:lvl8pPr>
      <a:lvl9pPr marL="1812398" algn="ctr" defTabSz="800791" rtl="0" eaLnBrk="0" fontAlgn="base" hangingPunct="0">
        <a:lnSpc>
          <a:spcPct val="88000"/>
        </a:lnSpc>
        <a:spcBef>
          <a:spcPct val="0"/>
        </a:spcBef>
        <a:spcAft>
          <a:spcPct val="0"/>
        </a:spcAft>
        <a:defRPr sz="3188" b="1">
          <a:solidFill>
            <a:srgbClr val="064308"/>
          </a:solidFill>
          <a:latin typeface="Arial" charset="0"/>
          <a:ea typeface="Arial" charset="0"/>
          <a:cs typeface="Arial" charset="0"/>
        </a:defRPr>
      </a:lvl9pPr>
    </p:titleStyle>
    <p:bodyStyle>
      <a:lvl1pPr marL="169664" indent="-169664" algn="l" defTabSz="800695" rtl="0" eaLnBrk="0" fontAlgn="base" hangingPunct="0">
        <a:lnSpc>
          <a:spcPct val="90000"/>
        </a:lnSpc>
        <a:spcBef>
          <a:spcPct val="50000"/>
        </a:spcBef>
        <a:spcAft>
          <a:spcPct val="0"/>
        </a:spcAft>
        <a:buSzPct val="100000"/>
        <a:buChar char="•"/>
        <a:defRPr sz="1969">
          <a:solidFill>
            <a:srgbClr val="064308"/>
          </a:solidFill>
          <a:latin typeface="Arial" charset="0"/>
          <a:ea typeface="ＭＳ Ｐゴシック" pitchFamily="-65" charset="-128"/>
          <a:cs typeface="ＭＳ Ｐゴシック" pitchFamily="-65" charset="-128"/>
        </a:defRPr>
      </a:lvl1pPr>
      <a:lvl2pPr marL="452438" indent="-169664" algn="l" defTabSz="800695" rtl="0" eaLnBrk="0" fontAlgn="base" hangingPunct="0">
        <a:lnSpc>
          <a:spcPct val="90000"/>
        </a:lnSpc>
        <a:spcBef>
          <a:spcPct val="25000"/>
        </a:spcBef>
        <a:spcAft>
          <a:spcPct val="0"/>
        </a:spcAft>
        <a:buSzPct val="100000"/>
        <a:buChar char="–"/>
        <a:defRPr sz="1594">
          <a:solidFill>
            <a:schemeClr val="tx1"/>
          </a:solidFill>
          <a:latin typeface="Arial" charset="0"/>
          <a:ea typeface="ＭＳ Ｐゴシック" charset="-128"/>
          <a:cs typeface="ＭＳ Ｐゴシック"/>
        </a:defRPr>
      </a:lvl2pPr>
      <a:lvl3pPr marL="735211" indent="-169664" algn="l" defTabSz="800695" rtl="0" eaLnBrk="0" fontAlgn="base" hangingPunct="0">
        <a:lnSpc>
          <a:spcPct val="90000"/>
        </a:lnSpc>
        <a:spcBef>
          <a:spcPct val="15000"/>
        </a:spcBef>
        <a:spcAft>
          <a:spcPct val="0"/>
        </a:spcAft>
        <a:buSzPct val="100000"/>
        <a:buChar char="»"/>
        <a:defRPr sz="1594">
          <a:solidFill>
            <a:schemeClr val="tx1"/>
          </a:solidFill>
          <a:latin typeface="Arial" charset="0"/>
          <a:ea typeface="ヒラギノ角ゴ Pro W3" pitchFamily="-111" charset="-128"/>
          <a:cs typeface="ヒラギノ角ゴ Pro W3" pitchFamily="-111" charset="-128"/>
        </a:defRPr>
      </a:lvl3pPr>
      <a:lvl4pPr marL="1245692" indent="-226219" algn="l" defTabSz="800695" rtl="0" eaLnBrk="0" fontAlgn="base" hangingPunct="0">
        <a:lnSpc>
          <a:spcPct val="90000"/>
        </a:lnSpc>
        <a:spcBef>
          <a:spcPct val="10000"/>
        </a:spcBef>
        <a:spcAft>
          <a:spcPct val="0"/>
        </a:spcAft>
        <a:buSzPct val="100000"/>
        <a:buChar char="–"/>
        <a:defRPr sz="1313">
          <a:solidFill>
            <a:schemeClr val="tx1"/>
          </a:solidFill>
          <a:latin typeface="Helvetica" charset="0"/>
          <a:ea typeface="ヒラギノ角ゴ Pro W3" pitchFamily="-111" charset="-128"/>
          <a:cs typeface="ヒラギノ角ゴ Pro W3"/>
        </a:defRPr>
      </a:lvl4pPr>
      <a:lvl5pPr marL="1750219" indent="-148828" algn="l" defTabSz="800695" rtl="0" eaLnBrk="0" fontAlgn="base" hangingPunct="0">
        <a:lnSpc>
          <a:spcPct val="90000"/>
        </a:lnSpc>
        <a:spcBef>
          <a:spcPct val="10000"/>
        </a:spcBef>
        <a:spcAft>
          <a:spcPct val="0"/>
        </a:spcAft>
        <a:buSzPct val="100000"/>
        <a:buChar char="–"/>
        <a:defRPr sz="1313">
          <a:solidFill>
            <a:schemeClr val="tx1"/>
          </a:solidFill>
          <a:latin typeface="Helvetica" charset="0"/>
          <a:ea typeface="ヒラギノ角ゴ Pro W3" pitchFamily="-111" charset="-128"/>
          <a:cs typeface="ヒラギノ角ゴ Pro W3"/>
        </a:defRPr>
      </a:lvl5pPr>
      <a:lvl6pPr marL="2204140"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6pPr>
      <a:lvl7pPr marL="2657241"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7pPr>
      <a:lvl8pPr marL="3110340"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8pPr>
      <a:lvl9pPr marL="3563439"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9pPr>
    </p:bodyStyle>
    <p:otherStyle>
      <a:defPPr>
        <a:defRPr lang="en-US"/>
      </a:defPPr>
      <a:lvl1pPr marL="0" algn="l" defTabSz="906199" rtl="0" eaLnBrk="1" latinLnBrk="0" hangingPunct="1">
        <a:defRPr sz="1781" kern="1200">
          <a:solidFill>
            <a:schemeClr val="tx1"/>
          </a:solidFill>
          <a:latin typeface="+mn-lt"/>
          <a:ea typeface="+mn-ea"/>
          <a:cs typeface="+mn-cs"/>
        </a:defRPr>
      </a:lvl1pPr>
      <a:lvl2pPr marL="453099" algn="l" defTabSz="906199" rtl="0" eaLnBrk="1" latinLnBrk="0" hangingPunct="1">
        <a:defRPr sz="1781" kern="1200">
          <a:solidFill>
            <a:schemeClr val="tx1"/>
          </a:solidFill>
          <a:latin typeface="+mn-lt"/>
          <a:ea typeface="+mn-ea"/>
          <a:cs typeface="+mn-cs"/>
        </a:defRPr>
      </a:lvl2pPr>
      <a:lvl3pPr marL="906199" algn="l" defTabSz="906199" rtl="0" eaLnBrk="1" latinLnBrk="0" hangingPunct="1">
        <a:defRPr sz="1781" kern="1200">
          <a:solidFill>
            <a:schemeClr val="tx1"/>
          </a:solidFill>
          <a:latin typeface="+mn-lt"/>
          <a:ea typeface="+mn-ea"/>
          <a:cs typeface="+mn-cs"/>
        </a:defRPr>
      </a:lvl3pPr>
      <a:lvl4pPr marL="1359298" algn="l" defTabSz="906199" rtl="0" eaLnBrk="1" latinLnBrk="0" hangingPunct="1">
        <a:defRPr sz="1781" kern="1200">
          <a:solidFill>
            <a:schemeClr val="tx1"/>
          </a:solidFill>
          <a:latin typeface="+mn-lt"/>
          <a:ea typeface="+mn-ea"/>
          <a:cs typeface="+mn-cs"/>
        </a:defRPr>
      </a:lvl4pPr>
      <a:lvl5pPr marL="1812398" algn="l" defTabSz="906199" rtl="0" eaLnBrk="1" latinLnBrk="0" hangingPunct="1">
        <a:defRPr sz="1781" kern="1200">
          <a:solidFill>
            <a:schemeClr val="tx1"/>
          </a:solidFill>
          <a:latin typeface="+mn-lt"/>
          <a:ea typeface="+mn-ea"/>
          <a:cs typeface="+mn-cs"/>
        </a:defRPr>
      </a:lvl5pPr>
      <a:lvl6pPr marL="2265498" algn="l" defTabSz="906199" rtl="0" eaLnBrk="1" latinLnBrk="0" hangingPunct="1">
        <a:defRPr sz="1781" kern="1200">
          <a:solidFill>
            <a:schemeClr val="tx1"/>
          </a:solidFill>
          <a:latin typeface="+mn-lt"/>
          <a:ea typeface="+mn-ea"/>
          <a:cs typeface="+mn-cs"/>
        </a:defRPr>
      </a:lvl6pPr>
      <a:lvl7pPr marL="2718597" algn="l" defTabSz="906199" rtl="0" eaLnBrk="1" latinLnBrk="0" hangingPunct="1">
        <a:defRPr sz="1781" kern="1200">
          <a:solidFill>
            <a:schemeClr val="tx1"/>
          </a:solidFill>
          <a:latin typeface="+mn-lt"/>
          <a:ea typeface="+mn-ea"/>
          <a:cs typeface="+mn-cs"/>
        </a:defRPr>
      </a:lvl7pPr>
      <a:lvl8pPr marL="3171697" algn="l" defTabSz="906199" rtl="0" eaLnBrk="1" latinLnBrk="0" hangingPunct="1">
        <a:defRPr sz="1781" kern="1200">
          <a:solidFill>
            <a:schemeClr val="tx1"/>
          </a:solidFill>
          <a:latin typeface="+mn-lt"/>
          <a:ea typeface="+mn-ea"/>
          <a:cs typeface="+mn-cs"/>
        </a:defRPr>
      </a:lvl8pPr>
      <a:lvl9pPr marL="3624796" algn="l" defTabSz="906199" rtl="0" eaLnBrk="1" latinLnBrk="0" hangingPunct="1">
        <a:defRPr sz="178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74762" y="75903"/>
            <a:ext cx="8442476" cy="48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9299" tIns="23720" rIns="59299" bIns="23720" numCol="1" anchor="t" anchorCtr="0" compatLnSpc="1">
            <a:prstTxWarp prst="textNoShape">
              <a:avLst/>
            </a:prstTxWarp>
            <a:spAutoFit/>
          </a:bodyPr>
          <a:lstStyle/>
          <a:p>
            <a:pPr lvl="0"/>
            <a:r>
              <a:rPr lang="en-US" altLang="en-US" smtClean="0"/>
              <a:t>Click to edit Master title style</a:t>
            </a:r>
          </a:p>
        </p:txBody>
      </p:sp>
      <p:sp>
        <p:nvSpPr>
          <p:cNvPr id="1027" name="Rectangle 6"/>
          <p:cNvSpPr>
            <a:spLocks noGrp="1" noChangeArrowheads="1"/>
          </p:cNvSpPr>
          <p:nvPr>
            <p:ph type="body" idx="1"/>
          </p:nvPr>
        </p:nvSpPr>
        <p:spPr bwMode="auto">
          <a:xfrm>
            <a:off x="610811" y="1067099"/>
            <a:ext cx="10970381" cy="502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Tree>
    <p:extLst>
      <p:ext uri="{BB962C8B-B14F-4D97-AF65-F5344CB8AC3E}">
        <p14:creationId xmlns:p14="http://schemas.microsoft.com/office/powerpoint/2010/main" val="325899700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ctr" defTabSz="800695" rtl="0" eaLnBrk="0" fontAlgn="base" hangingPunct="0">
        <a:lnSpc>
          <a:spcPct val="88000"/>
        </a:lnSpc>
        <a:spcBef>
          <a:spcPct val="0"/>
        </a:spcBef>
        <a:spcAft>
          <a:spcPct val="0"/>
        </a:spcAft>
        <a:defRPr sz="3188" b="1">
          <a:solidFill>
            <a:srgbClr val="064308"/>
          </a:solidFill>
          <a:latin typeface="Arial" charset="0"/>
          <a:ea typeface="ＭＳ Ｐゴシック" pitchFamily="-65" charset="-128"/>
          <a:cs typeface="ＭＳ Ｐゴシック" pitchFamily="-65" charset="-128"/>
        </a:defRPr>
      </a:lvl1pPr>
      <a:lvl2pPr algn="ctr" defTabSz="800695" rtl="0" eaLnBrk="0" fontAlgn="base" hangingPunct="0">
        <a:lnSpc>
          <a:spcPct val="88000"/>
        </a:lnSpc>
        <a:spcBef>
          <a:spcPct val="0"/>
        </a:spcBef>
        <a:spcAft>
          <a:spcPct val="0"/>
        </a:spcAft>
        <a:defRPr sz="3188" b="1">
          <a:solidFill>
            <a:srgbClr val="064308"/>
          </a:solidFill>
          <a:latin typeface="Arial" charset="0"/>
          <a:ea typeface="ＭＳ Ｐゴシック" pitchFamily="-65" charset="-128"/>
          <a:cs typeface="ＭＳ Ｐゴシック" pitchFamily="-65" charset="-128"/>
        </a:defRPr>
      </a:lvl2pPr>
      <a:lvl3pPr algn="ctr" defTabSz="800695" rtl="0" eaLnBrk="0" fontAlgn="base" hangingPunct="0">
        <a:lnSpc>
          <a:spcPct val="88000"/>
        </a:lnSpc>
        <a:spcBef>
          <a:spcPct val="0"/>
        </a:spcBef>
        <a:spcAft>
          <a:spcPct val="0"/>
        </a:spcAft>
        <a:defRPr sz="3188" b="1">
          <a:solidFill>
            <a:srgbClr val="064308"/>
          </a:solidFill>
          <a:latin typeface="Arial" charset="0"/>
          <a:ea typeface="ＭＳ Ｐゴシック" pitchFamily="-65" charset="-128"/>
          <a:cs typeface="ＭＳ Ｐゴシック" pitchFamily="-65" charset="-128"/>
        </a:defRPr>
      </a:lvl3pPr>
      <a:lvl4pPr algn="ctr" defTabSz="800695" rtl="0" eaLnBrk="0" fontAlgn="base" hangingPunct="0">
        <a:lnSpc>
          <a:spcPct val="88000"/>
        </a:lnSpc>
        <a:spcBef>
          <a:spcPct val="0"/>
        </a:spcBef>
        <a:spcAft>
          <a:spcPct val="0"/>
        </a:spcAft>
        <a:defRPr sz="3188" b="1">
          <a:solidFill>
            <a:srgbClr val="064308"/>
          </a:solidFill>
          <a:latin typeface="Arial" charset="0"/>
          <a:ea typeface="ＭＳ Ｐゴシック" pitchFamily="-65" charset="-128"/>
          <a:cs typeface="ＭＳ Ｐゴシック" pitchFamily="-65" charset="-128"/>
        </a:defRPr>
      </a:lvl4pPr>
      <a:lvl5pPr algn="ctr" defTabSz="800695" rtl="0" eaLnBrk="0" fontAlgn="base" hangingPunct="0">
        <a:lnSpc>
          <a:spcPct val="88000"/>
        </a:lnSpc>
        <a:spcBef>
          <a:spcPct val="0"/>
        </a:spcBef>
        <a:spcAft>
          <a:spcPct val="0"/>
        </a:spcAft>
        <a:defRPr sz="3188" b="1">
          <a:solidFill>
            <a:srgbClr val="064308"/>
          </a:solidFill>
          <a:latin typeface="Arial" charset="0"/>
          <a:ea typeface="ＭＳ Ｐゴシック" pitchFamily="-65" charset="-128"/>
          <a:cs typeface="ＭＳ Ｐゴシック" pitchFamily="-65" charset="-128"/>
        </a:defRPr>
      </a:lvl5pPr>
      <a:lvl6pPr marL="453099" algn="ctr" defTabSz="800791" rtl="0" eaLnBrk="0" fontAlgn="base" hangingPunct="0">
        <a:lnSpc>
          <a:spcPct val="88000"/>
        </a:lnSpc>
        <a:spcBef>
          <a:spcPct val="0"/>
        </a:spcBef>
        <a:spcAft>
          <a:spcPct val="0"/>
        </a:spcAft>
        <a:defRPr sz="3188" b="1">
          <a:solidFill>
            <a:srgbClr val="064308"/>
          </a:solidFill>
          <a:latin typeface="Arial" charset="0"/>
          <a:ea typeface="Arial" charset="0"/>
          <a:cs typeface="Arial" charset="0"/>
        </a:defRPr>
      </a:lvl6pPr>
      <a:lvl7pPr marL="906199" algn="ctr" defTabSz="800791" rtl="0" eaLnBrk="0" fontAlgn="base" hangingPunct="0">
        <a:lnSpc>
          <a:spcPct val="88000"/>
        </a:lnSpc>
        <a:spcBef>
          <a:spcPct val="0"/>
        </a:spcBef>
        <a:spcAft>
          <a:spcPct val="0"/>
        </a:spcAft>
        <a:defRPr sz="3188" b="1">
          <a:solidFill>
            <a:srgbClr val="064308"/>
          </a:solidFill>
          <a:latin typeface="Arial" charset="0"/>
          <a:ea typeface="Arial" charset="0"/>
          <a:cs typeface="Arial" charset="0"/>
        </a:defRPr>
      </a:lvl7pPr>
      <a:lvl8pPr marL="1359298" algn="ctr" defTabSz="800791" rtl="0" eaLnBrk="0" fontAlgn="base" hangingPunct="0">
        <a:lnSpc>
          <a:spcPct val="88000"/>
        </a:lnSpc>
        <a:spcBef>
          <a:spcPct val="0"/>
        </a:spcBef>
        <a:spcAft>
          <a:spcPct val="0"/>
        </a:spcAft>
        <a:defRPr sz="3188" b="1">
          <a:solidFill>
            <a:srgbClr val="064308"/>
          </a:solidFill>
          <a:latin typeface="Arial" charset="0"/>
          <a:ea typeface="Arial" charset="0"/>
          <a:cs typeface="Arial" charset="0"/>
        </a:defRPr>
      </a:lvl8pPr>
      <a:lvl9pPr marL="1812398" algn="ctr" defTabSz="800791" rtl="0" eaLnBrk="0" fontAlgn="base" hangingPunct="0">
        <a:lnSpc>
          <a:spcPct val="88000"/>
        </a:lnSpc>
        <a:spcBef>
          <a:spcPct val="0"/>
        </a:spcBef>
        <a:spcAft>
          <a:spcPct val="0"/>
        </a:spcAft>
        <a:defRPr sz="3188" b="1">
          <a:solidFill>
            <a:srgbClr val="064308"/>
          </a:solidFill>
          <a:latin typeface="Arial" charset="0"/>
          <a:ea typeface="Arial" charset="0"/>
          <a:cs typeface="Arial" charset="0"/>
        </a:defRPr>
      </a:lvl9pPr>
    </p:titleStyle>
    <p:bodyStyle>
      <a:lvl1pPr marL="169664" indent="-169664" algn="l" defTabSz="800695" rtl="0" eaLnBrk="0" fontAlgn="base" hangingPunct="0">
        <a:lnSpc>
          <a:spcPct val="90000"/>
        </a:lnSpc>
        <a:spcBef>
          <a:spcPct val="50000"/>
        </a:spcBef>
        <a:spcAft>
          <a:spcPct val="0"/>
        </a:spcAft>
        <a:buSzPct val="100000"/>
        <a:buChar char="•"/>
        <a:defRPr sz="1969">
          <a:solidFill>
            <a:srgbClr val="064308"/>
          </a:solidFill>
          <a:latin typeface="Arial" charset="0"/>
          <a:ea typeface="ＭＳ Ｐゴシック" pitchFamily="-65" charset="-128"/>
          <a:cs typeface="ＭＳ Ｐゴシック" pitchFamily="-65" charset="-128"/>
        </a:defRPr>
      </a:lvl1pPr>
      <a:lvl2pPr marL="452438" indent="-169664" algn="l" defTabSz="800695" rtl="0" eaLnBrk="0" fontAlgn="base" hangingPunct="0">
        <a:lnSpc>
          <a:spcPct val="90000"/>
        </a:lnSpc>
        <a:spcBef>
          <a:spcPct val="25000"/>
        </a:spcBef>
        <a:spcAft>
          <a:spcPct val="0"/>
        </a:spcAft>
        <a:buSzPct val="100000"/>
        <a:buChar char="–"/>
        <a:defRPr sz="1594">
          <a:solidFill>
            <a:schemeClr val="tx1"/>
          </a:solidFill>
          <a:latin typeface="Arial" charset="0"/>
          <a:ea typeface="ＭＳ Ｐゴシック" charset="-128"/>
          <a:cs typeface="ＭＳ Ｐゴシック"/>
        </a:defRPr>
      </a:lvl2pPr>
      <a:lvl3pPr marL="735211" indent="-169664" algn="l" defTabSz="800695" rtl="0" eaLnBrk="0" fontAlgn="base" hangingPunct="0">
        <a:lnSpc>
          <a:spcPct val="90000"/>
        </a:lnSpc>
        <a:spcBef>
          <a:spcPct val="15000"/>
        </a:spcBef>
        <a:spcAft>
          <a:spcPct val="0"/>
        </a:spcAft>
        <a:buSzPct val="100000"/>
        <a:buChar char="»"/>
        <a:defRPr sz="1594">
          <a:solidFill>
            <a:schemeClr val="tx1"/>
          </a:solidFill>
          <a:latin typeface="Arial" charset="0"/>
          <a:ea typeface="ヒラギノ角ゴ Pro W3" pitchFamily="-111" charset="-128"/>
          <a:cs typeface="ヒラギノ角ゴ Pro W3" pitchFamily="-111" charset="-128"/>
        </a:defRPr>
      </a:lvl3pPr>
      <a:lvl4pPr marL="1245692" indent="-226219" algn="l" defTabSz="800695" rtl="0" eaLnBrk="0" fontAlgn="base" hangingPunct="0">
        <a:lnSpc>
          <a:spcPct val="90000"/>
        </a:lnSpc>
        <a:spcBef>
          <a:spcPct val="10000"/>
        </a:spcBef>
        <a:spcAft>
          <a:spcPct val="0"/>
        </a:spcAft>
        <a:buSzPct val="100000"/>
        <a:buChar char="–"/>
        <a:defRPr sz="1313">
          <a:solidFill>
            <a:schemeClr val="tx1"/>
          </a:solidFill>
          <a:latin typeface="Helvetica" charset="0"/>
          <a:ea typeface="ヒラギノ角ゴ Pro W3" pitchFamily="-111" charset="-128"/>
          <a:cs typeface="ヒラギノ角ゴ Pro W3"/>
        </a:defRPr>
      </a:lvl4pPr>
      <a:lvl5pPr marL="1750219" indent="-148828" algn="l" defTabSz="800695" rtl="0" eaLnBrk="0" fontAlgn="base" hangingPunct="0">
        <a:lnSpc>
          <a:spcPct val="90000"/>
        </a:lnSpc>
        <a:spcBef>
          <a:spcPct val="10000"/>
        </a:spcBef>
        <a:spcAft>
          <a:spcPct val="0"/>
        </a:spcAft>
        <a:buSzPct val="100000"/>
        <a:buChar char="–"/>
        <a:defRPr sz="1313">
          <a:solidFill>
            <a:schemeClr val="tx1"/>
          </a:solidFill>
          <a:latin typeface="Helvetica" charset="0"/>
          <a:ea typeface="ヒラギノ角ゴ Pro W3" pitchFamily="-111" charset="-128"/>
          <a:cs typeface="ヒラギノ角ゴ Pro W3"/>
        </a:defRPr>
      </a:lvl5pPr>
      <a:lvl6pPr marL="2204140"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6pPr>
      <a:lvl7pPr marL="2657241"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7pPr>
      <a:lvl8pPr marL="3110340"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8pPr>
      <a:lvl9pPr marL="3563439"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9pPr>
    </p:bodyStyle>
    <p:otherStyle>
      <a:defPPr>
        <a:defRPr lang="en-US"/>
      </a:defPPr>
      <a:lvl1pPr marL="0" algn="l" defTabSz="906199" rtl="0" eaLnBrk="1" latinLnBrk="0" hangingPunct="1">
        <a:defRPr sz="1781" kern="1200">
          <a:solidFill>
            <a:schemeClr val="tx1"/>
          </a:solidFill>
          <a:latin typeface="+mn-lt"/>
          <a:ea typeface="+mn-ea"/>
          <a:cs typeface="+mn-cs"/>
        </a:defRPr>
      </a:lvl1pPr>
      <a:lvl2pPr marL="453099" algn="l" defTabSz="906199" rtl="0" eaLnBrk="1" latinLnBrk="0" hangingPunct="1">
        <a:defRPr sz="1781" kern="1200">
          <a:solidFill>
            <a:schemeClr val="tx1"/>
          </a:solidFill>
          <a:latin typeface="+mn-lt"/>
          <a:ea typeface="+mn-ea"/>
          <a:cs typeface="+mn-cs"/>
        </a:defRPr>
      </a:lvl2pPr>
      <a:lvl3pPr marL="906199" algn="l" defTabSz="906199" rtl="0" eaLnBrk="1" latinLnBrk="0" hangingPunct="1">
        <a:defRPr sz="1781" kern="1200">
          <a:solidFill>
            <a:schemeClr val="tx1"/>
          </a:solidFill>
          <a:latin typeface="+mn-lt"/>
          <a:ea typeface="+mn-ea"/>
          <a:cs typeface="+mn-cs"/>
        </a:defRPr>
      </a:lvl3pPr>
      <a:lvl4pPr marL="1359298" algn="l" defTabSz="906199" rtl="0" eaLnBrk="1" latinLnBrk="0" hangingPunct="1">
        <a:defRPr sz="1781" kern="1200">
          <a:solidFill>
            <a:schemeClr val="tx1"/>
          </a:solidFill>
          <a:latin typeface="+mn-lt"/>
          <a:ea typeface="+mn-ea"/>
          <a:cs typeface="+mn-cs"/>
        </a:defRPr>
      </a:lvl4pPr>
      <a:lvl5pPr marL="1812398" algn="l" defTabSz="906199" rtl="0" eaLnBrk="1" latinLnBrk="0" hangingPunct="1">
        <a:defRPr sz="1781" kern="1200">
          <a:solidFill>
            <a:schemeClr val="tx1"/>
          </a:solidFill>
          <a:latin typeface="+mn-lt"/>
          <a:ea typeface="+mn-ea"/>
          <a:cs typeface="+mn-cs"/>
        </a:defRPr>
      </a:lvl5pPr>
      <a:lvl6pPr marL="2265498" algn="l" defTabSz="906199" rtl="0" eaLnBrk="1" latinLnBrk="0" hangingPunct="1">
        <a:defRPr sz="1781" kern="1200">
          <a:solidFill>
            <a:schemeClr val="tx1"/>
          </a:solidFill>
          <a:latin typeface="+mn-lt"/>
          <a:ea typeface="+mn-ea"/>
          <a:cs typeface="+mn-cs"/>
        </a:defRPr>
      </a:lvl6pPr>
      <a:lvl7pPr marL="2718597" algn="l" defTabSz="906199" rtl="0" eaLnBrk="1" latinLnBrk="0" hangingPunct="1">
        <a:defRPr sz="1781" kern="1200">
          <a:solidFill>
            <a:schemeClr val="tx1"/>
          </a:solidFill>
          <a:latin typeface="+mn-lt"/>
          <a:ea typeface="+mn-ea"/>
          <a:cs typeface="+mn-cs"/>
        </a:defRPr>
      </a:lvl7pPr>
      <a:lvl8pPr marL="3171697" algn="l" defTabSz="906199" rtl="0" eaLnBrk="1" latinLnBrk="0" hangingPunct="1">
        <a:defRPr sz="1781" kern="1200">
          <a:solidFill>
            <a:schemeClr val="tx1"/>
          </a:solidFill>
          <a:latin typeface="+mn-lt"/>
          <a:ea typeface="+mn-ea"/>
          <a:cs typeface="+mn-cs"/>
        </a:defRPr>
      </a:lvl8pPr>
      <a:lvl9pPr marL="3624796" algn="l" defTabSz="906199" rtl="0" eaLnBrk="1" latinLnBrk="0" hangingPunct="1">
        <a:defRPr sz="17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9.gif"/><Relationship Id="rId5" Type="http://schemas.openxmlformats.org/officeDocument/2006/relationships/image" Target="../media/image6.jpe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69.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78.png"/><Relationship Id="rId4" Type="http://schemas.openxmlformats.org/officeDocument/2006/relationships/image" Target="../media/image77.png"/></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81.png"/><Relationship Id="rId4" Type="http://schemas.openxmlformats.org/officeDocument/2006/relationships/image" Target="../media/image80.png"/></Relationships>
</file>

<file path=ppt/slides/_rels/slide33.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85.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3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94.png"/><Relationship Id="rId4" Type="http://schemas.openxmlformats.org/officeDocument/2006/relationships/image" Target="../media/image93.png"/></Relationships>
</file>

<file path=ppt/slides/_rels/slide3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97.png"/><Relationship Id="rId4" Type="http://schemas.openxmlformats.org/officeDocument/2006/relationships/image" Target="../media/image96.png"/></Relationships>
</file>

<file path=ppt/slides/_rels/slide3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9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4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108.png"/><Relationship Id="rId5" Type="http://schemas.openxmlformats.org/officeDocument/2006/relationships/image" Target="../media/image107.png"/><Relationship Id="rId10" Type="http://schemas.openxmlformats.org/officeDocument/2006/relationships/image" Target="../media/image112.png"/><Relationship Id="rId4" Type="http://schemas.openxmlformats.org/officeDocument/2006/relationships/image" Target="../media/image106.png"/><Relationship Id="rId9" Type="http://schemas.openxmlformats.org/officeDocument/2006/relationships/image" Target="../media/image111.png"/></Relationships>
</file>

<file path=ppt/slides/_rels/slide4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45.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4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24.png"/></Relationships>
</file>

<file path=ppt/slides/_rels/slide4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40.png"/><Relationship Id="rId1" Type="http://schemas.openxmlformats.org/officeDocument/2006/relationships/slideLayout" Target="../slideLayouts/slideLayout3.xml"/><Relationship Id="rId5" Type="http://schemas.openxmlformats.org/officeDocument/2006/relationships/image" Target="../media/image127.png"/><Relationship Id="rId4" Type="http://schemas.openxmlformats.org/officeDocument/2006/relationships/image" Target="../media/image126.png"/></Relationships>
</file>

<file path=ppt/slides/_rels/slide48.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3.xml"/><Relationship Id="rId5" Type="http://schemas.openxmlformats.org/officeDocument/2006/relationships/image" Target="../media/image132.png"/><Relationship Id="rId4" Type="http://schemas.openxmlformats.org/officeDocument/2006/relationships/image" Target="../media/image131.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image" Target="../media/image133.png"/><Relationship Id="rId1" Type="http://schemas.openxmlformats.org/officeDocument/2006/relationships/slideLayout" Target="../slideLayouts/slideLayout3.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51.xml.rels><?xml version="1.0" encoding="UTF-8" standalone="yes"?>
<Relationships xmlns="http://schemas.openxmlformats.org/package/2006/relationships"><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image" Target="../media/image140.png"/><Relationship Id="rId1" Type="http://schemas.openxmlformats.org/officeDocument/2006/relationships/slideLayout" Target="../slideLayouts/slideLayout3.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5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3.xml"/><Relationship Id="rId4" Type="http://schemas.openxmlformats.org/officeDocument/2006/relationships/image" Target="../media/image148.png"/></Relationships>
</file>

<file path=ppt/slides/_rels/slide53.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image" Target="../media/image149.png"/><Relationship Id="rId1" Type="http://schemas.openxmlformats.org/officeDocument/2006/relationships/slideLayout" Target="../slideLayouts/slideLayout3.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54.xml.rels><?xml version="1.0" encoding="UTF-8" standalone="yes"?>
<Relationships xmlns="http://schemas.openxmlformats.org/package/2006/relationships"><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image" Target="../media/image155.png"/><Relationship Id="rId1" Type="http://schemas.openxmlformats.org/officeDocument/2006/relationships/slideLayout" Target="../slideLayouts/slideLayout3.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55.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3.xml"/><Relationship Id="rId5" Type="http://schemas.openxmlformats.org/officeDocument/2006/relationships/image" Target="../media/image165.png"/><Relationship Id="rId4" Type="http://schemas.openxmlformats.org/officeDocument/2006/relationships/image" Target="../media/image164.png"/></Relationships>
</file>

<file path=ppt/slides/_rels/slide57.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7.png"/><Relationship Id="rId7" Type="http://schemas.openxmlformats.org/officeDocument/2006/relationships/image" Target="../media/image171.png"/><Relationship Id="rId2" Type="http://schemas.openxmlformats.org/officeDocument/2006/relationships/image" Target="../media/image166.png"/><Relationship Id="rId1" Type="http://schemas.openxmlformats.org/officeDocument/2006/relationships/slideLayout" Target="../slideLayouts/slideLayout3.xml"/><Relationship Id="rId6" Type="http://schemas.openxmlformats.org/officeDocument/2006/relationships/image" Target="../media/image170.png"/><Relationship Id="rId5" Type="http://schemas.openxmlformats.org/officeDocument/2006/relationships/image" Target="../media/image169.png"/><Relationship Id="rId10" Type="http://schemas.openxmlformats.org/officeDocument/2006/relationships/image" Target="../media/image174.png"/><Relationship Id="rId4" Type="http://schemas.openxmlformats.org/officeDocument/2006/relationships/image" Target="../media/image168.png"/><Relationship Id="rId9" Type="http://schemas.openxmlformats.org/officeDocument/2006/relationships/image" Target="../media/image173.png"/></Relationships>
</file>

<file path=ppt/slides/_rels/slide58.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176.png"/><Relationship Id="rId7" Type="http://schemas.openxmlformats.org/officeDocument/2006/relationships/image" Target="../media/image180.png"/><Relationship Id="rId2" Type="http://schemas.openxmlformats.org/officeDocument/2006/relationships/image" Target="../media/image175.png"/><Relationship Id="rId1" Type="http://schemas.openxmlformats.org/officeDocument/2006/relationships/slideLayout" Target="../slideLayouts/slideLayout3.xml"/><Relationship Id="rId6" Type="http://schemas.openxmlformats.org/officeDocument/2006/relationships/image" Target="../media/image179.png"/><Relationship Id="rId5" Type="http://schemas.openxmlformats.org/officeDocument/2006/relationships/image" Target="../media/image178.png"/><Relationship Id="rId4" Type="http://schemas.openxmlformats.org/officeDocument/2006/relationships/image" Target="../media/image177.png"/><Relationship Id="rId9" Type="http://schemas.openxmlformats.org/officeDocument/2006/relationships/image" Target="../media/image182.png"/></Relationships>
</file>

<file path=ppt/slides/_rels/slide59.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84.png"/><Relationship Id="rId7" Type="http://schemas.openxmlformats.org/officeDocument/2006/relationships/image" Target="../media/image188.png"/><Relationship Id="rId2" Type="http://schemas.openxmlformats.org/officeDocument/2006/relationships/image" Target="../media/image183.png"/><Relationship Id="rId1" Type="http://schemas.openxmlformats.org/officeDocument/2006/relationships/slideLayout" Target="../slideLayouts/slideLayout3.xml"/><Relationship Id="rId6" Type="http://schemas.openxmlformats.org/officeDocument/2006/relationships/image" Target="../media/image187.png"/><Relationship Id="rId5" Type="http://schemas.openxmlformats.org/officeDocument/2006/relationships/image" Target="../media/image186.png"/><Relationship Id="rId10" Type="http://schemas.openxmlformats.org/officeDocument/2006/relationships/image" Target="../media/image191.png"/><Relationship Id="rId4" Type="http://schemas.openxmlformats.org/officeDocument/2006/relationships/image" Target="../media/image185.png"/><Relationship Id="rId9" Type="http://schemas.openxmlformats.org/officeDocument/2006/relationships/image" Target="../media/image19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60.xml.rels><?xml version="1.0" encoding="UTF-8" standalone="yes"?>
<Relationships xmlns="http://schemas.openxmlformats.org/package/2006/relationships"><Relationship Id="rId8" Type="http://schemas.openxmlformats.org/officeDocument/2006/relationships/image" Target="../media/image198.png"/><Relationship Id="rId3" Type="http://schemas.openxmlformats.org/officeDocument/2006/relationships/image" Target="../media/image193.png"/><Relationship Id="rId7" Type="http://schemas.openxmlformats.org/officeDocument/2006/relationships/image" Target="../media/image197.png"/><Relationship Id="rId2" Type="http://schemas.openxmlformats.org/officeDocument/2006/relationships/image" Target="../media/image192.png"/><Relationship Id="rId1" Type="http://schemas.openxmlformats.org/officeDocument/2006/relationships/slideLayout" Target="../slideLayouts/slideLayout3.xml"/><Relationship Id="rId6" Type="http://schemas.openxmlformats.org/officeDocument/2006/relationships/image" Target="../media/image196.png"/><Relationship Id="rId5" Type="http://schemas.openxmlformats.org/officeDocument/2006/relationships/image" Target="../media/image195.png"/><Relationship Id="rId4" Type="http://schemas.openxmlformats.org/officeDocument/2006/relationships/image" Target="../media/image194.png"/></Relationships>
</file>

<file path=ppt/slides/_rels/slide6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9.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8" Type="http://schemas.openxmlformats.org/officeDocument/2006/relationships/image" Target="../media/image206.png"/><Relationship Id="rId3" Type="http://schemas.openxmlformats.org/officeDocument/2006/relationships/image" Target="../media/image201.png"/><Relationship Id="rId7" Type="http://schemas.openxmlformats.org/officeDocument/2006/relationships/image" Target="../media/image205.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png"/><Relationship Id="rId9" Type="http://schemas.openxmlformats.org/officeDocument/2006/relationships/image" Target="../media/image207.png"/></Relationships>
</file>

<file path=ppt/slides/_rels/slide63.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211.png"/><Relationship Id="rId5" Type="http://schemas.openxmlformats.org/officeDocument/2006/relationships/image" Target="../media/image210.png"/><Relationship Id="rId4" Type="http://schemas.openxmlformats.org/officeDocument/2006/relationships/image" Target="../media/image209.png"/></Relationships>
</file>

<file path=ppt/slides/_rels/slide64.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13.png"/></Relationships>
</file>

<file path=ppt/slides/_rels/slide65.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215.png"/><Relationship Id="rId7" Type="http://schemas.openxmlformats.org/officeDocument/2006/relationships/image" Target="../media/image219.png"/><Relationship Id="rId2" Type="http://schemas.openxmlformats.org/officeDocument/2006/relationships/image" Target="../media/image214.png"/><Relationship Id="rId1" Type="http://schemas.openxmlformats.org/officeDocument/2006/relationships/slideLayout" Target="../slideLayouts/slideLayout3.xml"/><Relationship Id="rId6" Type="http://schemas.openxmlformats.org/officeDocument/2006/relationships/image" Target="../media/image218.png"/><Relationship Id="rId5" Type="http://schemas.openxmlformats.org/officeDocument/2006/relationships/image" Target="../media/image217.png"/><Relationship Id="rId10" Type="http://schemas.openxmlformats.org/officeDocument/2006/relationships/image" Target="../media/image222.png"/><Relationship Id="rId4" Type="http://schemas.openxmlformats.org/officeDocument/2006/relationships/image" Target="../media/image216.png"/><Relationship Id="rId9" Type="http://schemas.openxmlformats.org/officeDocument/2006/relationships/image" Target="../media/image221.png"/></Relationships>
</file>

<file path=ppt/slides/_rels/slide66.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226.png"/><Relationship Id="rId5" Type="http://schemas.openxmlformats.org/officeDocument/2006/relationships/image" Target="../media/image225.png"/><Relationship Id="rId4" Type="http://schemas.openxmlformats.org/officeDocument/2006/relationships/image" Target="../media/image224.png"/></Relationships>
</file>

<file path=ppt/slides/_rels/slide67.xml.rels><?xml version="1.0" encoding="UTF-8" standalone="yes"?>
<Relationships xmlns="http://schemas.openxmlformats.org/package/2006/relationships"><Relationship Id="rId8" Type="http://schemas.openxmlformats.org/officeDocument/2006/relationships/image" Target="../media/image232.png"/><Relationship Id="rId3" Type="http://schemas.openxmlformats.org/officeDocument/2006/relationships/image" Target="../media/image227.png"/><Relationship Id="rId7" Type="http://schemas.openxmlformats.org/officeDocument/2006/relationships/image" Target="../media/image231.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230.png"/><Relationship Id="rId5" Type="http://schemas.openxmlformats.org/officeDocument/2006/relationships/image" Target="../media/image229.png"/><Relationship Id="rId4" Type="http://schemas.openxmlformats.org/officeDocument/2006/relationships/image" Target="../media/image228.png"/><Relationship Id="rId9" Type="http://schemas.openxmlformats.org/officeDocument/2006/relationships/image" Target="../media/image233.png"/></Relationships>
</file>

<file path=ppt/slides/_rels/slide68.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image" Target="../media/image234.png"/><Relationship Id="rId1" Type="http://schemas.openxmlformats.org/officeDocument/2006/relationships/slideLayout" Target="../slideLayouts/slideLayout3.xml"/><Relationship Id="rId6" Type="http://schemas.openxmlformats.org/officeDocument/2006/relationships/image" Target="../media/image208.png"/><Relationship Id="rId5" Type="http://schemas.openxmlformats.org/officeDocument/2006/relationships/image" Target="../media/image237.png"/><Relationship Id="rId4" Type="http://schemas.openxmlformats.org/officeDocument/2006/relationships/image" Target="../media/image236.png"/></Relationships>
</file>

<file path=ppt/slides/_rels/slide69.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239.png"/><Relationship Id="rId4" Type="http://schemas.openxmlformats.org/officeDocument/2006/relationships/image" Target="../media/image238.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242.pn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8" Type="http://schemas.openxmlformats.org/officeDocument/2006/relationships/image" Target="../media/image249.png"/><Relationship Id="rId3" Type="http://schemas.openxmlformats.org/officeDocument/2006/relationships/image" Target="../media/image244.png"/><Relationship Id="rId7" Type="http://schemas.openxmlformats.org/officeDocument/2006/relationships/image" Target="../media/image248.png"/><Relationship Id="rId2" Type="http://schemas.openxmlformats.org/officeDocument/2006/relationships/image" Target="../media/image243.png"/><Relationship Id="rId1" Type="http://schemas.openxmlformats.org/officeDocument/2006/relationships/slideLayout" Target="../slideLayouts/slideLayout3.xml"/><Relationship Id="rId6" Type="http://schemas.openxmlformats.org/officeDocument/2006/relationships/image" Target="../media/image247.png"/><Relationship Id="rId5" Type="http://schemas.openxmlformats.org/officeDocument/2006/relationships/image" Target="../media/image246.png"/><Relationship Id="rId4" Type="http://schemas.openxmlformats.org/officeDocument/2006/relationships/image" Target="../media/image245.png"/><Relationship Id="rId9" Type="http://schemas.openxmlformats.org/officeDocument/2006/relationships/image" Target="../media/image250.png"/></Relationships>
</file>

<file path=ppt/slides/_rels/slide74.xml.rels><?xml version="1.0" encoding="UTF-8" standalone="yes"?>
<Relationships xmlns="http://schemas.openxmlformats.org/package/2006/relationships"><Relationship Id="rId3" Type="http://schemas.openxmlformats.org/officeDocument/2006/relationships/image" Target="../media/image252.png"/><Relationship Id="rId2" Type="http://schemas.openxmlformats.org/officeDocument/2006/relationships/image" Target="../media/image251.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hyperlink" Target="http://www.fresco.org.uk/" TargetMode="Externa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26.png"/><Relationship Id="rId7" Type="http://schemas.openxmlformats.org/officeDocument/2006/relationships/image" Target="../media/image256.png"/><Relationship Id="rId2" Type="http://schemas.openxmlformats.org/officeDocument/2006/relationships/image" Target="../media/image223.png"/><Relationship Id="rId1" Type="http://schemas.openxmlformats.org/officeDocument/2006/relationships/slideLayout" Target="../slideLayouts/slideLayout3.xml"/><Relationship Id="rId6" Type="http://schemas.openxmlformats.org/officeDocument/2006/relationships/image" Target="../media/image255.png"/><Relationship Id="rId5" Type="http://schemas.openxmlformats.org/officeDocument/2006/relationships/image" Target="../media/image254.png"/><Relationship Id="rId4" Type="http://schemas.openxmlformats.org/officeDocument/2006/relationships/image" Target="../media/image25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1010527" y="1406133"/>
            <a:ext cx="10170941" cy="911345"/>
          </a:xfrm>
        </p:spPr>
        <p:txBody>
          <a:bodyPr/>
          <a:lstStyle/>
          <a:p>
            <a:r>
              <a:rPr lang="en-US" altLang="en-US" dirty="0" smtClean="0">
                <a:latin typeface="Arial" panose="020B0604020202020204" pitchFamily="34" charset="0"/>
                <a:ea typeface="ＭＳ Ｐゴシック" panose="020B0600070205080204" pitchFamily="34" charset="-128"/>
              </a:rPr>
              <a:t>Bayesian Uncertainty Quantification </a:t>
            </a:r>
            <a:br>
              <a:rPr lang="en-US" altLang="en-US" dirty="0" smtClean="0">
                <a:latin typeface="Arial" panose="020B0604020202020204" pitchFamily="34" charset="0"/>
                <a:ea typeface="ＭＳ Ｐゴシック" panose="020B0600070205080204" pitchFamily="34" charset="-128"/>
              </a:rPr>
            </a:br>
            <a:r>
              <a:rPr lang="en-US" altLang="en-US" dirty="0" smtClean="0">
                <a:latin typeface="Arial" panose="020B0604020202020204" pitchFamily="34" charset="0"/>
                <a:ea typeface="ＭＳ Ｐゴシック" panose="020B0600070205080204" pitchFamily="34" charset="-128"/>
              </a:rPr>
              <a:t>in Direct Reaction Theory</a:t>
            </a:r>
          </a:p>
        </p:txBody>
      </p:sp>
      <p:sp>
        <p:nvSpPr>
          <p:cNvPr id="10243" name="TextBox 1"/>
          <p:cNvSpPr txBox="1">
            <a:spLocks noChangeArrowheads="1"/>
          </p:cNvSpPr>
          <p:nvPr/>
        </p:nvSpPr>
        <p:spPr bwMode="auto">
          <a:xfrm>
            <a:off x="2202656" y="5150942"/>
            <a:ext cx="77866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altLang="en-US" sz="1500" dirty="0" smtClean="0">
                <a:solidFill>
                  <a:srgbClr val="064308"/>
                </a:solidFill>
                <a:latin typeface="Helvetica" panose="020B0604020202020204" pitchFamily="34" charset="0"/>
              </a:rPr>
              <a:t>York, United Kingdom</a:t>
            </a:r>
          </a:p>
          <a:p>
            <a:pPr algn="ctr" fontAlgn="base">
              <a:spcBef>
                <a:spcPct val="0"/>
              </a:spcBef>
              <a:spcAft>
                <a:spcPct val="0"/>
              </a:spcAft>
            </a:pPr>
            <a:r>
              <a:rPr lang="en-US" altLang="en-US" sz="1500" dirty="0" smtClean="0">
                <a:solidFill>
                  <a:srgbClr val="064308"/>
                </a:solidFill>
                <a:latin typeface="Helvetica" panose="020B0604020202020204" pitchFamily="34" charset="0"/>
              </a:rPr>
              <a:t>November 6, 2017</a:t>
            </a:r>
            <a:endParaRPr lang="en-US" altLang="en-US" sz="1500" dirty="0">
              <a:solidFill>
                <a:srgbClr val="064308"/>
              </a:solidFill>
              <a:latin typeface="Helvetica" panose="020B0604020202020204" pitchFamily="34" charset="0"/>
            </a:endParaRPr>
          </a:p>
        </p:txBody>
      </p:sp>
      <p:sp>
        <p:nvSpPr>
          <p:cNvPr id="2" name="TextBox 1"/>
          <p:cNvSpPr txBox="1"/>
          <p:nvPr/>
        </p:nvSpPr>
        <p:spPr>
          <a:xfrm>
            <a:off x="3468254" y="2909460"/>
            <a:ext cx="5255491" cy="800219"/>
          </a:xfrm>
          <a:prstGeom prst="rect">
            <a:avLst/>
          </a:prstGeom>
          <a:noFill/>
        </p:spPr>
        <p:txBody>
          <a:bodyPr wrap="square" rtlCol="0">
            <a:spAutoFit/>
          </a:bodyPr>
          <a:lstStyle/>
          <a:p>
            <a:pPr algn="ctr"/>
            <a:r>
              <a:rPr lang="en-US" dirty="0" smtClean="0"/>
              <a:t>Amy Lovell</a:t>
            </a:r>
          </a:p>
          <a:p>
            <a:pPr algn="ctr"/>
            <a:r>
              <a:rPr lang="en-US" sz="1400" dirty="0" smtClean="0"/>
              <a:t>Michigan State University and</a:t>
            </a:r>
          </a:p>
          <a:p>
            <a:pPr algn="ctr"/>
            <a:r>
              <a:rPr lang="en-US" sz="1400" dirty="0" smtClean="0"/>
              <a:t>National Superconducting Cyclotron Laboratory  </a:t>
            </a:r>
            <a:endParaRPr lang="en-US" sz="1400" dirty="0"/>
          </a:p>
        </p:txBody>
      </p:sp>
      <p:sp>
        <p:nvSpPr>
          <p:cNvPr id="5" name="TextBox 4"/>
          <p:cNvSpPr txBox="1"/>
          <p:nvPr/>
        </p:nvSpPr>
        <p:spPr>
          <a:xfrm>
            <a:off x="4292598" y="4030201"/>
            <a:ext cx="3606801" cy="584775"/>
          </a:xfrm>
          <a:prstGeom prst="rect">
            <a:avLst/>
          </a:prstGeom>
          <a:noFill/>
        </p:spPr>
        <p:txBody>
          <a:bodyPr wrap="square" rtlCol="0">
            <a:spAutoFit/>
          </a:bodyPr>
          <a:lstStyle/>
          <a:p>
            <a:pPr algn="ctr"/>
            <a:r>
              <a:rPr lang="en-US" dirty="0" smtClean="0"/>
              <a:t>In collaboration with</a:t>
            </a:r>
            <a:r>
              <a:rPr lang="en-US" sz="1400" dirty="0" smtClean="0"/>
              <a:t>:</a:t>
            </a:r>
          </a:p>
          <a:p>
            <a:pPr algn="ctr"/>
            <a:r>
              <a:rPr lang="en-US" sz="1400" dirty="0" smtClean="0"/>
              <a:t>Filomena Nunes (MSU/NSCL)</a:t>
            </a:r>
            <a:endParaRPr lang="en-US"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8155" y="4208161"/>
            <a:ext cx="987157" cy="68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www.cs.gsu.edu/~tcpp/curriculum/sites/default/files/nsf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8919" y="4946638"/>
            <a:ext cx="725628" cy="7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freebeacon.com/wp-content/uploads/2012/10/DO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849" y="4159032"/>
            <a:ext cx="992179" cy="7876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ssg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22" y="5065127"/>
            <a:ext cx="1050231" cy="45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047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rot="18672325">
            <a:off x="1093632" y="1852797"/>
            <a:ext cx="965781" cy="682652"/>
          </a:xfrm>
          <a:prstGeom prst="ellipse">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0572" y="76201"/>
            <a:ext cx="11030857" cy="911345"/>
          </a:xfrm>
        </p:spPr>
        <p:txBody>
          <a:bodyPr/>
          <a:lstStyle/>
          <a:p>
            <a:r>
              <a:rPr lang="en-US" dirty="0" smtClean="0"/>
              <a:t>Distorted Wave Born Approximation</a:t>
            </a:r>
            <a:br>
              <a:rPr lang="en-US" dirty="0" smtClean="0"/>
            </a:br>
            <a:r>
              <a:rPr lang="en-US" dirty="0" smtClean="0"/>
              <a:t>(DWBA)</a:t>
            </a:r>
            <a:endParaRPr lang="en-US" dirty="0"/>
          </a:p>
        </p:txBody>
      </p:sp>
      <p:sp>
        <p:nvSpPr>
          <p:cNvPr id="4" name="TextBox 14"/>
          <p:cNvSpPr txBox="1">
            <a:spLocks noChangeArrowheads="1"/>
          </p:cNvSpPr>
          <p:nvPr/>
        </p:nvSpPr>
        <p:spPr bwMode="auto">
          <a:xfrm>
            <a:off x="7190534" y="6115228"/>
            <a:ext cx="4920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a:solidFill>
                  <a:schemeClr val="tx1"/>
                </a:solidFill>
              </a:rPr>
              <a:t>I.J. Thompson and F.M. Nunes, </a:t>
            </a:r>
            <a:r>
              <a:rPr lang="en-US" altLang="en-US" sz="1200" i="1" dirty="0">
                <a:solidFill>
                  <a:schemeClr val="tx1"/>
                </a:solidFill>
              </a:rPr>
              <a:t>Nuclear Reactions for Astrophysics</a:t>
            </a:r>
            <a:r>
              <a:rPr lang="en-US" altLang="en-US" sz="1200" dirty="0">
                <a:solidFill>
                  <a:schemeClr val="tx1"/>
                </a:solidFill>
              </a:rPr>
              <a:t>, (Cambridge University Press, Cambridge, 2009)</a:t>
            </a:r>
          </a:p>
        </p:txBody>
      </p:sp>
      <p:pic>
        <p:nvPicPr>
          <p:cNvPr id="5" name="Picture 4"/>
          <p:cNvPicPr>
            <a:picLocks noChangeAspect="1"/>
          </p:cNvPicPr>
          <p:nvPr/>
        </p:nvPicPr>
        <p:blipFill>
          <a:blip r:embed="rId3"/>
          <a:stretch>
            <a:fillRect/>
          </a:stretch>
        </p:blipFill>
        <p:spPr>
          <a:xfrm>
            <a:off x="5611910" y="1892684"/>
            <a:ext cx="5019675" cy="838200"/>
          </a:xfrm>
          <a:prstGeom prst="rect">
            <a:avLst/>
          </a:prstGeom>
        </p:spPr>
      </p:pic>
      <p:sp>
        <p:nvSpPr>
          <p:cNvPr id="6" name="TextBox 5"/>
          <p:cNvSpPr txBox="1"/>
          <p:nvPr/>
        </p:nvSpPr>
        <p:spPr>
          <a:xfrm>
            <a:off x="7496706" y="1431019"/>
            <a:ext cx="1250081" cy="461665"/>
          </a:xfrm>
          <a:prstGeom prst="rect">
            <a:avLst/>
          </a:prstGeom>
          <a:noFill/>
        </p:spPr>
        <p:txBody>
          <a:bodyPr wrap="square" rtlCol="0">
            <a:spAutoFit/>
          </a:bodyPr>
          <a:lstStyle/>
          <a:p>
            <a:r>
              <a:rPr lang="en-US" sz="2400" dirty="0" smtClean="0"/>
              <a:t>ADWA</a:t>
            </a:r>
            <a:endParaRPr lang="en-US" sz="2400" dirty="0"/>
          </a:p>
        </p:txBody>
      </p:sp>
      <p:sp>
        <p:nvSpPr>
          <p:cNvPr id="7" name="Oval 6"/>
          <p:cNvSpPr/>
          <p:nvPr/>
        </p:nvSpPr>
        <p:spPr>
          <a:xfrm>
            <a:off x="2335237" y="2722677"/>
            <a:ext cx="886265" cy="858129"/>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rot="892202">
            <a:off x="1308296" y="1866997"/>
            <a:ext cx="527538" cy="665188"/>
            <a:chOff x="1645920" y="2049877"/>
            <a:chExt cx="527538" cy="665188"/>
          </a:xfrm>
        </p:grpSpPr>
        <p:sp>
          <p:nvSpPr>
            <p:cNvPr id="9" name="Oval 8"/>
            <p:cNvSpPr/>
            <p:nvPr/>
          </p:nvSpPr>
          <p:spPr>
            <a:xfrm>
              <a:off x="1645920" y="2363372"/>
              <a:ext cx="351692" cy="351693"/>
            </a:xfrm>
            <a:prstGeom prst="ellipse">
              <a:avLst/>
            </a:prstGeom>
            <a:solidFill>
              <a:srgbClr val="064308"/>
            </a:solidFill>
            <a:ln>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821766" y="2049877"/>
              <a:ext cx="351692" cy="351693"/>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1" name="Straight Arrow Connector 10"/>
          <p:cNvCxnSpPr/>
          <p:nvPr/>
        </p:nvCxnSpPr>
        <p:spPr>
          <a:xfrm>
            <a:off x="1702191" y="2391508"/>
            <a:ext cx="633046" cy="49236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496705" y="3242157"/>
            <a:ext cx="1250081" cy="461665"/>
          </a:xfrm>
          <a:prstGeom prst="rect">
            <a:avLst/>
          </a:prstGeom>
          <a:noFill/>
        </p:spPr>
        <p:txBody>
          <a:bodyPr wrap="square" rtlCol="0">
            <a:spAutoFit/>
          </a:bodyPr>
          <a:lstStyle/>
          <a:p>
            <a:r>
              <a:rPr lang="en-US" sz="2400" dirty="0" smtClean="0"/>
              <a:t>DWBA</a:t>
            </a:r>
            <a:endParaRPr lang="en-US" sz="2400" dirty="0"/>
          </a:p>
        </p:txBody>
      </p:sp>
      <p:pic>
        <p:nvPicPr>
          <p:cNvPr id="14" name="Picture 13"/>
          <p:cNvPicPr>
            <a:picLocks noChangeAspect="1"/>
          </p:cNvPicPr>
          <p:nvPr/>
        </p:nvPicPr>
        <p:blipFill>
          <a:blip r:embed="rId4"/>
          <a:stretch>
            <a:fillRect/>
          </a:stretch>
        </p:blipFill>
        <p:spPr>
          <a:xfrm>
            <a:off x="6512020" y="3791930"/>
            <a:ext cx="3219450" cy="561975"/>
          </a:xfrm>
          <a:prstGeom prst="rect">
            <a:avLst/>
          </a:prstGeom>
        </p:spPr>
      </p:pic>
      <p:sp>
        <p:nvSpPr>
          <p:cNvPr id="17" name="TextBox 16"/>
          <p:cNvSpPr txBox="1"/>
          <p:nvPr/>
        </p:nvSpPr>
        <p:spPr>
          <a:xfrm>
            <a:off x="580572" y="4353905"/>
            <a:ext cx="4708880" cy="923330"/>
          </a:xfrm>
          <a:prstGeom prst="rect">
            <a:avLst/>
          </a:prstGeom>
          <a:noFill/>
        </p:spPr>
        <p:txBody>
          <a:bodyPr wrap="square" rtlCol="0">
            <a:spAutoFit/>
          </a:bodyPr>
          <a:lstStyle/>
          <a:p>
            <a:r>
              <a:rPr lang="en-US" dirty="0" smtClean="0"/>
              <a:t>DWBA does not explicitly take into account the breakup of the deuteron and is generally considered a more simplistic theory</a:t>
            </a:r>
            <a:endParaRPr lang="en-US" dirty="0"/>
          </a:p>
        </p:txBody>
      </p:sp>
      <p:sp>
        <p:nvSpPr>
          <p:cNvPr id="16" name="Rectangle 15"/>
          <p:cNvSpPr/>
          <p:nvPr/>
        </p:nvSpPr>
        <p:spPr>
          <a:xfrm>
            <a:off x="7905737" y="2048592"/>
            <a:ext cx="216008" cy="1586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9985410" y="2048192"/>
            <a:ext cx="216008" cy="1586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Multiply 14"/>
          <p:cNvSpPr/>
          <p:nvPr/>
        </p:nvSpPr>
        <p:spPr>
          <a:xfrm>
            <a:off x="8956370" y="1467645"/>
            <a:ext cx="1389111" cy="1636191"/>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57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dirty="0" smtClean="0"/>
              <a:t>Comparison Between ADWA and DWBA</a:t>
            </a:r>
            <a:br>
              <a:rPr lang="en-US" dirty="0" smtClean="0"/>
            </a:br>
            <a:r>
              <a:rPr lang="en-US" baseline="30000" dirty="0"/>
              <a:t>48</a:t>
            </a:r>
            <a:r>
              <a:rPr lang="en-US" dirty="0"/>
              <a:t>Ca(</a:t>
            </a:r>
            <a:r>
              <a:rPr lang="en-US" dirty="0" err="1"/>
              <a:t>d,p</a:t>
            </a:r>
            <a:r>
              <a:rPr lang="en-US" dirty="0"/>
              <a:t>)</a:t>
            </a:r>
            <a:r>
              <a:rPr lang="en-US" baseline="30000" dirty="0"/>
              <a:t>49</a:t>
            </a:r>
            <a:r>
              <a:rPr lang="en-US" dirty="0"/>
              <a:t>Ca(</a:t>
            </a:r>
            <a:r>
              <a:rPr lang="en-US" dirty="0" err="1"/>
              <a:t>g.s</a:t>
            </a:r>
            <a:r>
              <a:rPr lang="en-US" dirty="0"/>
              <a:t>.)</a:t>
            </a:r>
          </a:p>
        </p:txBody>
      </p:sp>
      <p:sp>
        <p:nvSpPr>
          <p:cNvPr id="5" name="TextBox 3"/>
          <p:cNvSpPr txBox="1">
            <a:spLocks noChangeArrowheads="1"/>
          </p:cNvSpPr>
          <p:nvPr/>
        </p:nvSpPr>
        <p:spPr bwMode="auto">
          <a:xfrm>
            <a:off x="563885" y="5660017"/>
            <a:ext cx="35720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smtClean="0">
                <a:solidFill>
                  <a:schemeClr val="tx1"/>
                </a:solidFill>
              </a:rPr>
              <a:t>Data extracted from:  A.M. </a:t>
            </a:r>
            <a:r>
              <a:rPr lang="en-US" altLang="en-US" sz="1200" dirty="0" err="1" smtClean="0">
                <a:solidFill>
                  <a:schemeClr val="tx1"/>
                </a:solidFill>
              </a:rPr>
              <a:t>Mukhamedzhanov</a:t>
            </a:r>
            <a:r>
              <a:rPr lang="en-US" altLang="en-US" sz="1200" dirty="0" smtClean="0">
                <a:solidFill>
                  <a:schemeClr val="tx1"/>
                </a:solidFill>
              </a:rPr>
              <a:t>, F.M. </a:t>
            </a:r>
            <a:r>
              <a:rPr lang="en-US" altLang="en-US" sz="1200" dirty="0" err="1" smtClean="0">
                <a:solidFill>
                  <a:schemeClr val="tx1"/>
                </a:solidFill>
              </a:rPr>
              <a:t>Nunes</a:t>
            </a:r>
            <a:r>
              <a:rPr lang="en-US" altLang="en-US" sz="1200" dirty="0" smtClean="0">
                <a:solidFill>
                  <a:schemeClr val="tx1"/>
                </a:solidFill>
              </a:rPr>
              <a:t>, and P. Mohr, PRC </a:t>
            </a:r>
            <a:r>
              <a:rPr lang="en-US" altLang="en-US" sz="1200" b="1" dirty="0" smtClean="0">
                <a:solidFill>
                  <a:schemeClr val="tx1"/>
                </a:solidFill>
              </a:rPr>
              <a:t>77</a:t>
            </a:r>
            <a:r>
              <a:rPr lang="en-US" altLang="en-US" sz="1200" dirty="0" smtClean="0">
                <a:solidFill>
                  <a:schemeClr val="tx1"/>
                </a:solidFill>
              </a:rPr>
              <a:t> 051601 (2008)</a:t>
            </a:r>
            <a:endParaRPr lang="en-US" altLang="en-US" sz="1200" dirty="0">
              <a:solidFill>
                <a:schemeClr val="tx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132448"/>
            <a:ext cx="5715000" cy="4572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132448"/>
            <a:ext cx="5715000" cy="4572000"/>
          </a:xfrm>
          <a:prstGeom prst="rect">
            <a:avLst/>
          </a:prstGeom>
        </p:spPr>
      </p:pic>
    </p:spTree>
    <p:extLst>
      <p:ext uri="{BB962C8B-B14F-4D97-AF65-F5344CB8AC3E}">
        <p14:creationId xmlns:p14="http://schemas.microsoft.com/office/powerpoint/2010/main" val="316657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Outlook</a:t>
            </a:r>
            <a:endParaRPr lang="en-US" dirty="0"/>
          </a:p>
        </p:txBody>
      </p:sp>
      <p:sp>
        <p:nvSpPr>
          <p:cNvPr id="3" name="Content Placeholder 2"/>
          <p:cNvSpPr>
            <a:spLocks noGrp="1"/>
          </p:cNvSpPr>
          <p:nvPr>
            <p:ph idx="1"/>
          </p:nvPr>
        </p:nvSpPr>
        <p:spPr/>
        <p:txBody>
          <a:bodyPr/>
          <a:lstStyle/>
          <a:p>
            <a:r>
              <a:rPr lang="en-US" sz="2200" dirty="0" smtClean="0"/>
              <a:t>Uncertainty quantification is being introduced into direct reaction theory</a:t>
            </a:r>
          </a:p>
          <a:p>
            <a:r>
              <a:rPr lang="en-US" sz="2200" dirty="0" smtClean="0"/>
              <a:t>Bayesian methods have been used to constrain all optical potential parameters needed for the adiabatic wave approximation (ADWA) and the distorted-wave Born approximation (DWBA)</a:t>
            </a:r>
          </a:p>
          <a:p>
            <a:r>
              <a:rPr lang="en-US" sz="2200" dirty="0" smtClean="0"/>
              <a:t>Although the elastic scattering is well fitted, the confidence intervals for transfer predictions are wide (~50% in the region of interest)</a:t>
            </a:r>
          </a:p>
          <a:p>
            <a:r>
              <a:rPr lang="en-US" sz="2200" dirty="0" smtClean="0"/>
              <a:t>We also directly compare to ADWA and DWBA in terms of the predicted confidence intervals for the transfer reactions, which is leading to more rigorous model comparison (through the Bayes factor)</a:t>
            </a:r>
          </a:p>
          <a:p>
            <a:r>
              <a:rPr lang="en-US" sz="2200" dirty="0" smtClean="0"/>
              <a:t>We can start to help in planning experiments – what is the percent error needed in the data to constrain the observables of interest (ask me more!)</a:t>
            </a:r>
          </a:p>
          <a:p>
            <a:r>
              <a:rPr lang="en-US" sz="2200" dirty="0" smtClean="0"/>
              <a:t>With MSU undergrad, Garrett King, we can directly compare frequentist and Bayesian methods for the same reaction models (ask me more!)</a:t>
            </a:r>
            <a:endParaRPr lang="en-US" sz="2200" dirty="0"/>
          </a:p>
        </p:txBody>
      </p:sp>
    </p:spTree>
    <p:extLst>
      <p:ext uri="{BB962C8B-B14F-4D97-AF65-F5344CB8AC3E}">
        <p14:creationId xmlns:p14="http://schemas.microsoft.com/office/powerpoint/2010/main" val="2630101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610811" y="1067098"/>
            <a:ext cx="10970381" cy="4405233"/>
          </a:xfrm>
        </p:spPr>
        <p:txBody>
          <a:bodyPr/>
          <a:lstStyle/>
          <a:p>
            <a:r>
              <a:rPr lang="en-US" sz="2000" dirty="0" smtClean="0"/>
              <a:t>Filomena </a:t>
            </a:r>
            <a:r>
              <a:rPr lang="en-US" sz="2000" dirty="0" err="1" smtClean="0"/>
              <a:t>Nunes</a:t>
            </a:r>
            <a:r>
              <a:rPr lang="en-US" sz="2000" dirty="0" smtClean="0"/>
              <a:t>, Garrett King, and the few-body group (NSCL/MSU)</a:t>
            </a:r>
          </a:p>
          <a:p>
            <a:endParaRPr lang="en-US" sz="2000" dirty="0"/>
          </a:p>
          <a:p>
            <a:r>
              <a:rPr lang="en-US" sz="2000" dirty="0" smtClean="0"/>
              <a:t>David Higdon (Virginia Tech)</a:t>
            </a:r>
          </a:p>
          <a:p>
            <a:endParaRPr lang="en-US" sz="2000" dirty="0"/>
          </a:p>
          <a:p>
            <a:r>
              <a:rPr lang="en-US" sz="2000" dirty="0" smtClean="0"/>
              <a:t>Dick </a:t>
            </a:r>
            <a:r>
              <a:rPr lang="en-US" sz="2000" dirty="0" err="1" smtClean="0"/>
              <a:t>Furnstahl</a:t>
            </a:r>
            <a:r>
              <a:rPr lang="en-US" sz="2000" dirty="0" smtClean="0"/>
              <a:t> (Ohio State University)</a:t>
            </a:r>
          </a:p>
          <a:p>
            <a:endParaRPr lang="en-US" sz="2000" dirty="0"/>
          </a:p>
          <a:p>
            <a:r>
              <a:rPr lang="en-US" sz="2000" dirty="0" err="1" smtClean="0"/>
              <a:t>iCER</a:t>
            </a:r>
            <a:r>
              <a:rPr lang="en-US" sz="2000" dirty="0" smtClean="0"/>
              <a:t> and HPCC (MSU) for computational resources</a:t>
            </a:r>
          </a:p>
          <a:p>
            <a:endParaRPr lang="en-US" sz="2000" dirty="0"/>
          </a:p>
          <a:p>
            <a:r>
              <a:rPr lang="en-US" sz="2000" dirty="0" smtClean="0"/>
              <a:t>DOE NNSA Stewardship Science Graduate Fellowship</a:t>
            </a:r>
          </a:p>
          <a:p>
            <a:endParaRPr lang="en-US" sz="2000" dirty="0"/>
          </a:p>
        </p:txBody>
      </p:sp>
      <p:pic>
        <p:nvPicPr>
          <p:cNvPr id="6" name="Picture 5" descr="http://www.cs.gsu.edu/~tcpp/curriculum/sites/default/files/nsf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8641" y="30861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freebeacon.com/wp-content/uploads/2012/10/DO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8060" y="3077056"/>
            <a:ext cx="2552114" cy="20259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52090" y="4579617"/>
            <a:ext cx="20732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837802" y="1692061"/>
            <a:ext cx="2946400" cy="1384995"/>
          </a:xfrm>
          <a:prstGeom prst="rect">
            <a:avLst/>
          </a:prstGeom>
          <a:noFill/>
        </p:spPr>
        <p:txBody>
          <a:bodyPr wrap="square" rtlCol="0">
            <a:spAutoFit/>
          </a:bodyPr>
          <a:lstStyle/>
          <a:p>
            <a:pPr algn="ctr"/>
            <a:r>
              <a:rPr lang="en-US" sz="2800" dirty="0" smtClean="0"/>
              <a:t>Thank you!</a:t>
            </a:r>
          </a:p>
          <a:p>
            <a:pPr algn="ctr"/>
            <a:endParaRPr lang="en-US" sz="2800" dirty="0"/>
          </a:p>
          <a:p>
            <a:pPr algn="ctr"/>
            <a:r>
              <a:rPr lang="en-US" sz="2800" dirty="0" smtClean="0"/>
              <a:t>Any questions?</a:t>
            </a:r>
          </a:p>
        </p:txBody>
      </p:sp>
      <p:pic>
        <p:nvPicPr>
          <p:cNvPr id="1026" name="Picture 2" descr="Image result for ssg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8864" y="4862833"/>
            <a:ext cx="2039528" cy="88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47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Backup Slides</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31336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Exploring Bayesian Statistics</a:t>
            </a:r>
            <a:endParaRPr lang="en-US" dirty="0"/>
          </a:p>
        </p:txBody>
      </p:sp>
      <p:pic>
        <p:nvPicPr>
          <p:cNvPr id="4" name="Content Placeholder 3"/>
          <p:cNvPicPr>
            <a:picLocks noGrp="1" noChangeAspect="1"/>
          </p:cNvPicPr>
          <p:nvPr>
            <p:ph idx="1"/>
          </p:nvPr>
        </p:nvPicPr>
        <p:blipFill>
          <a:blip r:embed="rId3"/>
          <a:stretch>
            <a:fillRect/>
          </a:stretch>
        </p:blipFill>
        <p:spPr>
          <a:xfrm>
            <a:off x="144474" y="1467385"/>
            <a:ext cx="5162550" cy="1343025"/>
          </a:xfrm>
          <a:prstGeom prst="rect">
            <a:avLst/>
          </a:prstGeom>
        </p:spPr>
      </p:pic>
      <p:pic>
        <p:nvPicPr>
          <p:cNvPr id="5" name="Picture 4"/>
          <p:cNvPicPr>
            <a:picLocks noChangeAspect="1"/>
          </p:cNvPicPr>
          <p:nvPr/>
        </p:nvPicPr>
        <p:blipFill>
          <a:blip r:embed="rId4"/>
          <a:stretch>
            <a:fillRect/>
          </a:stretch>
        </p:blipFill>
        <p:spPr>
          <a:xfrm>
            <a:off x="6253381" y="3057102"/>
            <a:ext cx="1657350" cy="723900"/>
          </a:xfrm>
          <a:prstGeom prst="rect">
            <a:avLst/>
          </a:prstGeom>
        </p:spPr>
      </p:pic>
      <p:pic>
        <p:nvPicPr>
          <p:cNvPr id="6" name="Picture 5"/>
          <p:cNvPicPr>
            <a:picLocks noChangeAspect="1"/>
          </p:cNvPicPr>
          <p:nvPr/>
        </p:nvPicPr>
        <p:blipFill>
          <a:blip r:embed="rId5"/>
          <a:stretch>
            <a:fillRect/>
          </a:stretch>
        </p:blipFill>
        <p:spPr>
          <a:xfrm>
            <a:off x="6579723" y="4639013"/>
            <a:ext cx="1733550" cy="790575"/>
          </a:xfrm>
          <a:prstGeom prst="rect">
            <a:avLst/>
          </a:prstGeom>
        </p:spPr>
      </p:pic>
      <p:pic>
        <p:nvPicPr>
          <p:cNvPr id="7" name="Picture 6"/>
          <p:cNvPicPr>
            <a:picLocks noChangeAspect="1"/>
          </p:cNvPicPr>
          <p:nvPr/>
        </p:nvPicPr>
        <p:blipFill>
          <a:blip r:embed="rId6"/>
          <a:stretch>
            <a:fillRect/>
          </a:stretch>
        </p:blipFill>
        <p:spPr>
          <a:xfrm>
            <a:off x="144474" y="3345731"/>
            <a:ext cx="1181100" cy="752475"/>
          </a:xfrm>
          <a:prstGeom prst="rect">
            <a:avLst/>
          </a:prstGeom>
        </p:spPr>
      </p:pic>
      <p:pic>
        <p:nvPicPr>
          <p:cNvPr id="8" name="Picture 7"/>
          <p:cNvPicPr>
            <a:picLocks noChangeAspect="1"/>
          </p:cNvPicPr>
          <p:nvPr/>
        </p:nvPicPr>
        <p:blipFill>
          <a:blip r:embed="rId7"/>
          <a:stretch>
            <a:fillRect/>
          </a:stretch>
        </p:blipFill>
        <p:spPr>
          <a:xfrm>
            <a:off x="144474" y="4633527"/>
            <a:ext cx="1171575" cy="685800"/>
          </a:xfrm>
          <a:prstGeom prst="rect">
            <a:avLst/>
          </a:prstGeom>
        </p:spPr>
      </p:pic>
      <p:sp>
        <p:nvSpPr>
          <p:cNvPr id="9" name="TextBox 8"/>
          <p:cNvSpPr txBox="1"/>
          <p:nvPr/>
        </p:nvSpPr>
        <p:spPr>
          <a:xfrm>
            <a:off x="1639910" y="3398802"/>
            <a:ext cx="4456090" cy="646331"/>
          </a:xfrm>
          <a:prstGeom prst="rect">
            <a:avLst/>
          </a:prstGeom>
          <a:noFill/>
        </p:spPr>
        <p:txBody>
          <a:bodyPr wrap="square" rtlCol="0">
            <a:spAutoFit/>
          </a:bodyPr>
          <a:lstStyle/>
          <a:p>
            <a:r>
              <a:rPr lang="en-US" dirty="0" smtClean="0"/>
              <a:t>Prior – what is known about the model/parameters before seeing the data</a:t>
            </a:r>
            <a:endParaRPr lang="en-US" dirty="0"/>
          </a:p>
        </p:txBody>
      </p:sp>
      <p:sp>
        <p:nvSpPr>
          <p:cNvPr id="10" name="TextBox 9"/>
          <p:cNvSpPr txBox="1"/>
          <p:nvPr/>
        </p:nvSpPr>
        <p:spPr>
          <a:xfrm>
            <a:off x="7910731" y="2973476"/>
            <a:ext cx="3230881" cy="923330"/>
          </a:xfrm>
          <a:prstGeom prst="rect">
            <a:avLst/>
          </a:prstGeom>
          <a:noFill/>
        </p:spPr>
        <p:txBody>
          <a:bodyPr wrap="square" rtlCol="0">
            <a:spAutoFit/>
          </a:bodyPr>
          <a:lstStyle/>
          <a:p>
            <a:r>
              <a:rPr lang="en-US" dirty="0" smtClean="0"/>
              <a:t>Posterior – probability that the model/parameters are correct after seeing the data</a:t>
            </a:r>
            <a:endParaRPr lang="en-US" dirty="0"/>
          </a:p>
        </p:txBody>
      </p:sp>
      <p:sp>
        <p:nvSpPr>
          <p:cNvPr id="11" name="TextBox 10"/>
          <p:cNvSpPr txBox="1"/>
          <p:nvPr/>
        </p:nvSpPr>
        <p:spPr>
          <a:xfrm>
            <a:off x="8380548" y="4572635"/>
            <a:ext cx="3230881" cy="923330"/>
          </a:xfrm>
          <a:prstGeom prst="rect">
            <a:avLst/>
          </a:prstGeom>
          <a:noFill/>
        </p:spPr>
        <p:txBody>
          <a:bodyPr wrap="square" rtlCol="0">
            <a:spAutoFit/>
          </a:bodyPr>
          <a:lstStyle/>
          <a:p>
            <a:r>
              <a:rPr lang="en-US" dirty="0" smtClean="0"/>
              <a:t>Likelihood – how well the model/parameters describe the data</a:t>
            </a:r>
            <a:endParaRPr lang="en-US" dirty="0"/>
          </a:p>
        </p:txBody>
      </p:sp>
      <p:sp>
        <p:nvSpPr>
          <p:cNvPr id="12" name="TextBox 11"/>
          <p:cNvSpPr txBox="1"/>
          <p:nvPr/>
        </p:nvSpPr>
        <p:spPr>
          <a:xfrm>
            <a:off x="1639910" y="4653261"/>
            <a:ext cx="3667114" cy="923330"/>
          </a:xfrm>
          <a:prstGeom prst="rect">
            <a:avLst/>
          </a:prstGeom>
          <a:noFill/>
        </p:spPr>
        <p:txBody>
          <a:bodyPr wrap="square" rtlCol="0">
            <a:spAutoFit/>
          </a:bodyPr>
          <a:lstStyle/>
          <a:p>
            <a:r>
              <a:rPr lang="en-US" dirty="0" smtClean="0"/>
              <a:t>Evidence – marginal distribution of the data given the likelihood and the prior</a:t>
            </a:r>
            <a:endParaRPr lang="en-US" dirty="0"/>
          </a:p>
        </p:txBody>
      </p:sp>
      <p:sp>
        <p:nvSpPr>
          <p:cNvPr id="13" name="Rectangle 12"/>
          <p:cNvSpPr/>
          <p:nvPr/>
        </p:nvSpPr>
        <p:spPr>
          <a:xfrm>
            <a:off x="253217" y="1425181"/>
            <a:ext cx="4983467" cy="1343025"/>
          </a:xfrm>
          <a:prstGeom prst="rect">
            <a:avLst/>
          </a:prstGeom>
          <a:noFill/>
          <a:ln w="38100">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3"/>
          <p:cNvSpPr txBox="1">
            <a:spLocks noChangeArrowheads="1"/>
          </p:cNvSpPr>
          <p:nvPr/>
        </p:nvSpPr>
        <p:spPr bwMode="auto">
          <a:xfrm>
            <a:off x="7247033" y="6171794"/>
            <a:ext cx="47707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smtClean="0">
                <a:solidFill>
                  <a:schemeClr val="tx1"/>
                </a:solidFill>
              </a:rPr>
              <a:t>S. </a:t>
            </a:r>
            <a:r>
              <a:rPr lang="en-US" altLang="en-US" sz="1200" dirty="0" err="1" smtClean="0"/>
              <a:t>Andreon</a:t>
            </a:r>
            <a:r>
              <a:rPr lang="en-US" altLang="en-US" sz="1200" dirty="0" smtClean="0"/>
              <a:t> and B. Weaver, </a:t>
            </a:r>
            <a:r>
              <a:rPr lang="en-US" altLang="en-US" sz="1200" i="1" dirty="0" smtClean="0"/>
              <a:t>Bayesian Methods for the Physical Sciences</a:t>
            </a:r>
            <a:r>
              <a:rPr lang="en-US" altLang="en-US" sz="1200" dirty="0" smtClean="0"/>
              <a:t> (Springer, 2015)</a:t>
            </a:r>
            <a:endParaRPr lang="en-US" altLang="en-US" sz="1200" dirty="0">
              <a:solidFill>
                <a:schemeClr val="tx1"/>
              </a:solidFill>
            </a:endParaRPr>
          </a:p>
        </p:txBody>
      </p:sp>
      <p:sp>
        <p:nvSpPr>
          <p:cNvPr id="15" name="TextBox 14"/>
          <p:cNvSpPr txBox="1"/>
          <p:nvPr/>
        </p:nvSpPr>
        <p:spPr>
          <a:xfrm>
            <a:off x="6734466" y="1621141"/>
            <a:ext cx="4224265" cy="646331"/>
          </a:xfrm>
          <a:prstGeom prst="rect">
            <a:avLst/>
          </a:prstGeom>
          <a:noFill/>
        </p:spPr>
        <p:txBody>
          <a:bodyPr wrap="square" rtlCol="0">
            <a:spAutoFit/>
          </a:bodyPr>
          <a:lstStyle/>
          <a:p>
            <a:r>
              <a:rPr lang="en-US" dirty="0" smtClean="0">
                <a:solidFill>
                  <a:srgbClr val="C00000"/>
                </a:solidFill>
              </a:rPr>
              <a:t>Posterior is drawn numerically via a Markov Chain Monte Carlo</a:t>
            </a:r>
            <a:endParaRPr lang="en-US" dirty="0">
              <a:solidFill>
                <a:srgbClr val="C00000"/>
              </a:solidFill>
            </a:endParaRPr>
          </a:p>
        </p:txBody>
      </p:sp>
    </p:spTree>
    <p:extLst>
      <p:ext uri="{BB962C8B-B14F-4D97-AF65-F5344CB8AC3E}">
        <p14:creationId xmlns:p14="http://schemas.microsoft.com/office/powerpoint/2010/main" val="1184130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Questions in Nuclear Physics </a:t>
            </a:r>
            <a:endParaRPr lang="en-US" dirty="0"/>
          </a:p>
        </p:txBody>
      </p:sp>
      <p:sp>
        <p:nvSpPr>
          <p:cNvPr id="3" name="Content Placeholder 2"/>
          <p:cNvSpPr>
            <a:spLocks noGrp="1"/>
          </p:cNvSpPr>
          <p:nvPr>
            <p:ph idx="1"/>
          </p:nvPr>
        </p:nvSpPr>
        <p:spPr/>
        <p:txBody>
          <a:bodyPr/>
          <a:lstStyle/>
          <a:p>
            <a:r>
              <a:rPr lang="en-US" sz="2400" dirty="0" smtClean="0"/>
              <a:t>How did visible matter come into being and how does it evolve?</a:t>
            </a:r>
          </a:p>
          <a:p>
            <a:endParaRPr lang="en-US" sz="1800" dirty="0"/>
          </a:p>
          <a:p>
            <a:r>
              <a:rPr lang="en-US" sz="2400" dirty="0" smtClean="0"/>
              <a:t>How does subatomic matter organize itself and what phenomena emerge?</a:t>
            </a:r>
          </a:p>
          <a:p>
            <a:endParaRPr lang="en-US" sz="1800" dirty="0"/>
          </a:p>
          <a:p>
            <a:r>
              <a:rPr lang="en-US" sz="2400" dirty="0" smtClean="0"/>
              <a:t>Are the fundamental interactions that are basic to the structure of matter fully understood?</a:t>
            </a:r>
          </a:p>
          <a:p>
            <a:endParaRPr lang="en-US" sz="1800" dirty="0"/>
          </a:p>
          <a:p>
            <a:r>
              <a:rPr lang="en-US" sz="2400" dirty="0" smtClean="0"/>
              <a:t>How can the knowledge and technical progress provided by nuclear physics best be used to benefit society?</a:t>
            </a:r>
          </a:p>
          <a:p>
            <a:endParaRPr lang="en-US" sz="1800" dirty="0"/>
          </a:p>
          <a:p>
            <a:r>
              <a:rPr lang="en-US" sz="1600" dirty="0" smtClean="0"/>
              <a:t>Take from </a:t>
            </a:r>
            <a:r>
              <a:rPr lang="en-US" sz="1600" i="1" dirty="0" smtClean="0"/>
              <a:t>The 2015 Long Range Plan for </a:t>
            </a:r>
            <a:r>
              <a:rPr lang="en-US" sz="1600" i="1" dirty="0"/>
              <a:t>Nuclear </a:t>
            </a:r>
            <a:r>
              <a:rPr lang="en-US" sz="1600" i="1" dirty="0" smtClean="0"/>
              <a:t>Science</a:t>
            </a:r>
          </a:p>
          <a:p>
            <a:r>
              <a:rPr lang="en-US" sz="1600" i="1" dirty="0" smtClean="0"/>
              <a:t>http</a:t>
            </a:r>
            <a:r>
              <a:rPr lang="en-US" sz="1600" i="1" dirty="0"/>
              <a:t>://science.energy.gov/~/media/np/nsac/pdf/2015LRP/2015_LRPNS_091815.pdf</a:t>
            </a:r>
          </a:p>
        </p:txBody>
      </p:sp>
    </p:spTree>
    <p:extLst>
      <p:ext uri="{BB962C8B-B14F-4D97-AF65-F5344CB8AC3E}">
        <p14:creationId xmlns:p14="http://schemas.microsoft.com/office/powerpoint/2010/main" val="4037240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Limits of Stability</a:t>
            </a:r>
            <a:endParaRPr lang="en-US" dirty="0"/>
          </a:p>
        </p:txBody>
      </p:sp>
      <p:sp>
        <p:nvSpPr>
          <p:cNvPr id="5" name="Rectangle 4"/>
          <p:cNvSpPr/>
          <p:nvPr/>
        </p:nvSpPr>
        <p:spPr>
          <a:xfrm>
            <a:off x="509551" y="5605794"/>
            <a:ext cx="5083443" cy="369332"/>
          </a:xfrm>
          <a:prstGeom prst="rect">
            <a:avLst/>
          </a:prstGeom>
        </p:spPr>
        <p:txBody>
          <a:bodyPr wrap="none">
            <a:spAutoFit/>
          </a:bodyPr>
          <a:lstStyle/>
          <a:p>
            <a:r>
              <a:rPr lang="en-US" i="1" dirty="0"/>
              <a:t>The 2015 Long Range Plan for Nuclear Science</a:t>
            </a:r>
          </a:p>
        </p:txBody>
      </p:sp>
      <p:pic>
        <p:nvPicPr>
          <p:cNvPr id="6" name="Picture 5"/>
          <p:cNvPicPr>
            <a:picLocks noChangeAspect="1"/>
          </p:cNvPicPr>
          <p:nvPr/>
        </p:nvPicPr>
        <p:blipFill>
          <a:blip r:embed="rId3"/>
          <a:stretch>
            <a:fillRect/>
          </a:stretch>
        </p:blipFill>
        <p:spPr>
          <a:xfrm>
            <a:off x="1475173" y="1092945"/>
            <a:ext cx="9241654" cy="4259825"/>
          </a:xfrm>
          <a:prstGeom prst="rect">
            <a:avLst/>
          </a:prstGeom>
        </p:spPr>
      </p:pic>
    </p:spTree>
    <p:extLst>
      <p:ext uri="{BB962C8B-B14F-4D97-AF65-F5344CB8AC3E}">
        <p14:creationId xmlns:p14="http://schemas.microsoft.com/office/powerpoint/2010/main" val="2132332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Nuclear Abundances</a:t>
            </a:r>
            <a:endParaRPr lang="en-US" dirty="0"/>
          </a:p>
        </p:txBody>
      </p:sp>
      <p:sp>
        <p:nvSpPr>
          <p:cNvPr id="4" name="TextBox 3"/>
          <p:cNvSpPr txBox="1"/>
          <p:nvPr/>
        </p:nvSpPr>
        <p:spPr>
          <a:xfrm>
            <a:off x="7652550" y="5786736"/>
            <a:ext cx="4447713" cy="307777"/>
          </a:xfrm>
          <a:prstGeom prst="rect">
            <a:avLst/>
          </a:prstGeom>
          <a:noFill/>
        </p:spPr>
        <p:txBody>
          <a:bodyPr wrap="square" rtlCol="0">
            <a:spAutoFit/>
          </a:bodyPr>
          <a:lstStyle/>
          <a:p>
            <a:r>
              <a:rPr lang="en-US" sz="1400" dirty="0"/>
              <a:t>http://www.int.washington.edu/PROGRAMS/14-56w/</a:t>
            </a:r>
          </a:p>
        </p:txBody>
      </p:sp>
      <p:pic>
        <p:nvPicPr>
          <p:cNvPr id="5" name="Picture 4"/>
          <p:cNvPicPr>
            <a:picLocks noChangeAspect="1"/>
          </p:cNvPicPr>
          <p:nvPr/>
        </p:nvPicPr>
        <p:blipFill>
          <a:blip r:embed="rId3"/>
          <a:stretch>
            <a:fillRect/>
          </a:stretch>
        </p:blipFill>
        <p:spPr>
          <a:xfrm>
            <a:off x="5187749" y="1206750"/>
            <a:ext cx="6219825" cy="4324350"/>
          </a:xfrm>
          <a:prstGeom prst="rect">
            <a:avLst/>
          </a:prstGeom>
        </p:spPr>
      </p:pic>
      <p:sp>
        <p:nvSpPr>
          <p:cNvPr id="3" name="Content Placeholder 2"/>
          <p:cNvSpPr>
            <a:spLocks noGrp="1"/>
          </p:cNvSpPr>
          <p:nvPr>
            <p:ph idx="1"/>
          </p:nvPr>
        </p:nvSpPr>
        <p:spPr>
          <a:xfrm>
            <a:off x="610811" y="1067099"/>
            <a:ext cx="4724669" cy="5027414"/>
          </a:xfrm>
        </p:spPr>
        <p:txBody>
          <a:bodyPr/>
          <a:lstStyle/>
          <a:p>
            <a:r>
              <a:rPr lang="en-US" dirty="0" smtClean="0"/>
              <a:t>Many processes are well known</a:t>
            </a:r>
          </a:p>
          <a:p>
            <a:pPr lvl="1"/>
            <a:r>
              <a:rPr lang="en-US" dirty="0" smtClean="0"/>
              <a:t>Nuclei involved can be studied directly</a:t>
            </a:r>
          </a:p>
          <a:p>
            <a:r>
              <a:rPr lang="en-US" dirty="0" smtClean="0"/>
              <a:t>Other nuclei will be only be produced when FRIB comes online (r-process nuclei)</a:t>
            </a:r>
            <a:endParaRPr lang="en-US" dirty="0"/>
          </a:p>
          <a:p>
            <a:pPr lvl="1"/>
            <a:r>
              <a:rPr lang="en-US" dirty="0" smtClean="0"/>
              <a:t>These systems are more neutron rich and farther from stability</a:t>
            </a:r>
          </a:p>
          <a:p>
            <a:pPr lvl="1"/>
            <a:r>
              <a:rPr lang="en-US" dirty="0" smtClean="0"/>
              <a:t>Need indirect measurements to study these systems</a:t>
            </a:r>
          </a:p>
          <a:p>
            <a:endParaRPr lang="en-US" dirty="0" smtClean="0"/>
          </a:p>
        </p:txBody>
      </p:sp>
    </p:spTree>
    <p:extLst>
      <p:ext uri="{BB962C8B-B14F-4D97-AF65-F5344CB8AC3E}">
        <p14:creationId xmlns:p14="http://schemas.microsoft.com/office/powerpoint/2010/main" val="1854048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Properties of Nuclei</a:t>
            </a:r>
            <a:endParaRPr lang="en-US" dirty="0"/>
          </a:p>
        </p:txBody>
      </p:sp>
      <p:sp>
        <p:nvSpPr>
          <p:cNvPr id="42" name="TextBox 41"/>
          <p:cNvSpPr txBox="1"/>
          <p:nvPr/>
        </p:nvSpPr>
        <p:spPr>
          <a:xfrm>
            <a:off x="3992919" y="3863279"/>
            <a:ext cx="2786655" cy="923330"/>
          </a:xfrm>
          <a:prstGeom prst="rect">
            <a:avLst/>
          </a:prstGeom>
          <a:noFill/>
        </p:spPr>
        <p:txBody>
          <a:bodyPr wrap="square" rtlCol="0">
            <a:spAutoFit/>
          </a:bodyPr>
          <a:lstStyle/>
          <a:p>
            <a:r>
              <a:rPr lang="en-US" b="1" dirty="0" smtClean="0"/>
              <a:t>How does the structure of nuclei change away from stability? </a:t>
            </a:r>
            <a:endParaRPr lang="en-US" b="1" dirty="0"/>
          </a:p>
        </p:txBody>
      </p:sp>
      <p:sp>
        <p:nvSpPr>
          <p:cNvPr id="43" name="TextBox 42"/>
          <p:cNvSpPr txBox="1"/>
          <p:nvPr/>
        </p:nvSpPr>
        <p:spPr>
          <a:xfrm>
            <a:off x="3996436" y="5178478"/>
            <a:ext cx="2688445" cy="584775"/>
          </a:xfrm>
          <a:prstGeom prst="rect">
            <a:avLst/>
          </a:prstGeom>
          <a:noFill/>
        </p:spPr>
        <p:txBody>
          <a:bodyPr wrap="square" rtlCol="0">
            <a:spAutoFit/>
          </a:bodyPr>
          <a:lstStyle/>
          <a:p>
            <a:r>
              <a:rPr lang="en-US" sz="1600" dirty="0" smtClean="0"/>
              <a:t>O. Jensen, et. al., PRL </a:t>
            </a:r>
            <a:r>
              <a:rPr lang="en-US" sz="1600" b="1" dirty="0" smtClean="0"/>
              <a:t>107</a:t>
            </a:r>
            <a:r>
              <a:rPr lang="en-US" sz="1600" dirty="0" smtClean="0"/>
              <a:t> 032501 (2011)</a:t>
            </a:r>
            <a:endParaRPr lang="en-US" sz="1600" dirty="0"/>
          </a:p>
        </p:txBody>
      </p:sp>
      <p:pic>
        <p:nvPicPr>
          <p:cNvPr id="44" name="Picture 43"/>
          <p:cNvPicPr>
            <a:picLocks noChangeAspect="1"/>
          </p:cNvPicPr>
          <p:nvPr/>
        </p:nvPicPr>
        <p:blipFill>
          <a:blip r:embed="rId3"/>
          <a:stretch>
            <a:fillRect/>
          </a:stretch>
        </p:blipFill>
        <p:spPr>
          <a:xfrm>
            <a:off x="3316973" y="988670"/>
            <a:ext cx="3414385" cy="2716303"/>
          </a:xfrm>
          <a:prstGeom prst="rect">
            <a:avLst/>
          </a:prstGeom>
        </p:spPr>
      </p:pic>
      <p:sp>
        <p:nvSpPr>
          <p:cNvPr id="45" name="TextBox 44"/>
          <p:cNvSpPr txBox="1"/>
          <p:nvPr/>
        </p:nvSpPr>
        <p:spPr>
          <a:xfrm>
            <a:off x="606880" y="1214506"/>
            <a:ext cx="3050719" cy="369332"/>
          </a:xfrm>
          <a:prstGeom prst="rect">
            <a:avLst/>
          </a:prstGeom>
          <a:noFill/>
        </p:spPr>
        <p:txBody>
          <a:bodyPr wrap="square" rtlCol="0">
            <a:spAutoFit/>
          </a:bodyPr>
          <a:lstStyle/>
          <a:p>
            <a:r>
              <a:rPr lang="en-US" b="1" dirty="0" smtClean="0"/>
              <a:t>How are nuclei shaped?</a:t>
            </a:r>
            <a:endParaRPr lang="en-US" b="1" dirty="0"/>
          </a:p>
        </p:txBody>
      </p:sp>
      <p:sp>
        <p:nvSpPr>
          <p:cNvPr id="46" name="TextBox 45"/>
          <p:cNvSpPr txBox="1"/>
          <p:nvPr/>
        </p:nvSpPr>
        <p:spPr>
          <a:xfrm>
            <a:off x="606880" y="2379221"/>
            <a:ext cx="2796466" cy="584775"/>
          </a:xfrm>
          <a:prstGeom prst="rect">
            <a:avLst/>
          </a:prstGeom>
          <a:noFill/>
        </p:spPr>
        <p:txBody>
          <a:bodyPr wrap="square" rtlCol="0">
            <a:spAutoFit/>
          </a:bodyPr>
          <a:lstStyle/>
          <a:p>
            <a:r>
              <a:rPr lang="en-US" sz="1600" dirty="0" smtClean="0"/>
              <a:t>S. </a:t>
            </a:r>
            <a:r>
              <a:rPr lang="en-US" sz="1600" dirty="0" err="1" smtClean="0"/>
              <a:t>Suchyta</a:t>
            </a:r>
            <a:r>
              <a:rPr lang="en-US" sz="1600" dirty="0" smtClean="0"/>
              <a:t>, et. al., PRC </a:t>
            </a:r>
            <a:r>
              <a:rPr lang="en-US" sz="1600" b="1" dirty="0" smtClean="0"/>
              <a:t>89</a:t>
            </a:r>
            <a:r>
              <a:rPr lang="en-US" sz="1600" dirty="0" smtClean="0"/>
              <a:t> 021301(R) (2014)</a:t>
            </a:r>
            <a:endParaRPr lang="en-US" sz="1600" dirty="0"/>
          </a:p>
        </p:txBody>
      </p:sp>
      <p:sp>
        <p:nvSpPr>
          <p:cNvPr id="47" name="TextBox 46"/>
          <p:cNvSpPr txBox="1"/>
          <p:nvPr/>
        </p:nvSpPr>
        <p:spPr>
          <a:xfrm>
            <a:off x="7547172" y="988670"/>
            <a:ext cx="3251439" cy="646331"/>
          </a:xfrm>
          <a:prstGeom prst="rect">
            <a:avLst/>
          </a:prstGeom>
          <a:noFill/>
        </p:spPr>
        <p:txBody>
          <a:bodyPr wrap="square" rtlCol="0">
            <a:spAutoFit/>
          </a:bodyPr>
          <a:lstStyle/>
          <a:p>
            <a:r>
              <a:rPr lang="en-US" b="1" dirty="0" smtClean="0"/>
              <a:t>What is the internal configuration of nucleons?</a:t>
            </a:r>
            <a:endParaRPr lang="en-US" b="1" dirty="0"/>
          </a:p>
        </p:txBody>
      </p:sp>
      <p:sp>
        <p:nvSpPr>
          <p:cNvPr id="48" name="Oval 47"/>
          <p:cNvSpPr/>
          <p:nvPr/>
        </p:nvSpPr>
        <p:spPr>
          <a:xfrm>
            <a:off x="7846246" y="2218642"/>
            <a:ext cx="651587" cy="634482"/>
          </a:xfrm>
          <a:prstGeom prst="ellipse">
            <a:avLst/>
          </a:prstGeom>
          <a:solidFill>
            <a:srgbClr val="064308"/>
          </a:solidFill>
          <a:ln>
            <a:solidFill>
              <a:srgbClr val="0643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156955">
            <a:off x="7675962" y="1962183"/>
            <a:ext cx="340567" cy="334349"/>
          </a:xfrm>
          <a:prstGeom prst="ellipse">
            <a:avLst/>
          </a:prstGeom>
          <a:solidFill>
            <a:srgbClr val="064308"/>
          </a:solidFill>
          <a:ln>
            <a:solidFill>
              <a:srgbClr val="0643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156955">
            <a:off x="8035081" y="1866374"/>
            <a:ext cx="340567" cy="334349"/>
          </a:xfrm>
          <a:prstGeom prst="ellipse">
            <a:avLst/>
          </a:prstGeom>
          <a:solidFill>
            <a:srgbClr val="064308"/>
          </a:solidFill>
          <a:ln>
            <a:solidFill>
              <a:srgbClr val="0643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8679448" y="1739044"/>
            <a:ext cx="2177147" cy="662473"/>
            <a:chOff x="3346577" y="1828800"/>
            <a:chExt cx="2177147" cy="662473"/>
          </a:xfrm>
          <a:solidFill>
            <a:srgbClr val="064308"/>
          </a:solidFill>
        </p:grpSpPr>
        <p:sp>
          <p:nvSpPr>
            <p:cNvPr id="52" name="Oval 51"/>
            <p:cNvSpPr/>
            <p:nvPr/>
          </p:nvSpPr>
          <p:spPr>
            <a:xfrm>
              <a:off x="4108579" y="1828800"/>
              <a:ext cx="653143" cy="662473"/>
            </a:xfrm>
            <a:prstGeom prst="ellipse">
              <a:avLst/>
            </a:prstGeom>
            <a:grpFill/>
            <a:ln>
              <a:solidFill>
                <a:srgbClr val="0643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265577" y="2013857"/>
              <a:ext cx="258147" cy="292358"/>
            </a:xfrm>
            <a:prstGeom prst="ellipse">
              <a:avLst/>
            </a:prstGeom>
            <a:grpFill/>
            <a:ln>
              <a:solidFill>
                <a:srgbClr val="0643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346577" y="2013857"/>
              <a:ext cx="258147" cy="292358"/>
            </a:xfrm>
            <a:prstGeom prst="ellipse">
              <a:avLst/>
            </a:prstGeom>
            <a:grpFill/>
            <a:ln>
              <a:solidFill>
                <a:srgbClr val="0643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a:stCxn id="54" idx="6"/>
              <a:endCxn id="52" idx="2"/>
            </p:cNvCxnSpPr>
            <p:nvPr/>
          </p:nvCxnSpPr>
          <p:spPr>
            <a:xfrm>
              <a:off x="3604724" y="2160036"/>
              <a:ext cx="503855" cy="1"/>
            </a:xfrm>
            <a:prstGeom prst="line">
              <a:avLst/>
            </a:prstGeom>
            <a:grpFill/>
            <a:ln w="19050">
              <a:solidFill>
                <a:srgbClr val="064308"/>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761722" y="2160036"/>
              <a:ext cx="503855" cy="1"/>
            </a:xfrm>
            <a:prstGeom prst="line">
              <a:avLst/>
            </a:prstGeom>
            <a:grpFill/>
            <a:ln w="19050">
              <a:solidFill>
                <a:srgbClr val="064308"/>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10993544" y="1068327"/>
            <a:ext cx="653143" cy="1895669"/>
            <a:chOff x="1191209" y="1073019"/>
            <a:chExt cx="653143" cy="1895669"/>
          </a:xfrm>
          <a:solidFill>
            <a:srgbClr val="064308"/>
          </a:solidFill>
        </p:grpSpPr>
        <p:sp>
          <p:nvSpPr>
            <p:cNvPr id="58" name="Oval 57"/>
            <p:cNvSpPr/>
            <p:nvPr/>
          </p:nvSpPr>
          <p:spPr>
            <a:xfrm>
              <a:off x="1191209" y="2306215"/>
              <a:ext cx="653143" cy="662473"/>
            </a:xfrm>
            <a:prstGeom prst="ellipse">
              <a:avLst/>
            </a:prstGeom>
            <a:grpFill/>
            <a:ln>
              <a:solidFill>
                <a:srgbClr val="0643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a:stCxn id="58" idx="0"/>
              <a:endCxn id="61" idx="2"/>
            </p:cNvCxnSpPr>
            <p:nvPr/>
          </p:nvCxnSpPr>
          <p:spPr>
            <a:xfrm flipV="1">
              <a:off x="1517781" y="1219198"/>
              <a:ext cx="0" cy="1087017"/>
            </a:xfrm>
            <a:prstGeom prst="line">
              <a:avLst/>
            </a:prstGeom>
            <a:grpFill/>
            <a:ln w="19050">
              <a:solidFill>
                <a:srgbClr val="064308"/>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1259634" y="1073019"/>
              <a:ext cx="258147" cy="292358"/>
            </a:xfrm>
            <a:prstGeom prst="ellipse">
              <a:avLst/>
            </a:prstGeom>
            <a:grpFill/>
            <a:ln>
              <a:solidFill>
                <a:srgbClr val="0643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517781" y="1073019"/>
              <a:ext cx="258147" cy="292358"/>
            </a:xfrm>
            <a:prstGeom prst="ellipse">
              <a:avLst/>
            </a:prstGeom>
            <a:grpFill/>
            <a:ln>
              <a:solidFill>
                <a:srgbClr val="0643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8906571" y="4683064"/>
            <a:ext cx="2640668" cy="830997"/>
          </a:xfrm>
          <a:prstGeom prst="rect">
            <a:avLst/>
          </a:prstGeom>
          <a:noFill/>
        </p:spPr>
        <p:txBody>
          <a:bodyPr wrap="square" rtlCol="0">
            <a:spAutoFit/>
          </a:bodyPr>
          <a:lstStyle/>
          <a:p>
            <a:r>
              <a:rPr lang="en-US" sz="2400" dirty="0">
                <a:solidFill>
                  <a:srgbClr val="C00000"/>
                </a:solidFill>
              </a:rPr>
              <a:t>C</a:t>
            </a:r>
            <a:r>
              <a:rPr lang="en-US" sz="2400" dirty="0" smtClean="0">
                <a:solidFill>
                  <a:srgbClr val="C00000"/>
                </a:solidFill>
              </a:rPr>
              <a:t>an be probed using reactions</a:t>
            </a:r>
            <a:endParaRPr lang="en-US" sz="2400" dirty="0">
              <a:solidFill>
                <a:srgbClr val="C00000"/>
              </a:solidFill>
            </a:endParaRPr>
          </a:p>
        </p:txBody>
      </p:sp>
      <p:sp>
        <p:nvSpPr>
          <p:cNvPr id="10" name="Right Arrow 9"/>
          <p:cNvSpPr/>
          <p:nvPr/>
        </p:nvSpPr>
        <p:spPr>
          <a:xfrm rot="5400000">
            <a:off x="9463982" y="3310263"/>
            <a:ext cx="1654795" cy="798452"/>
          </a:xfrm>
          <a:prstGeom prst="rightArrow">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2" name="Right Arrow 61"/>
          <p:cNvSpPr/>
          <p:nvPr/>
        </p:nvSpPr>
        <p:spPr>
          <a:xfrm rot="2250690">
            <a:off x="6852910" y="3428773"/>
            <a:ext cx="2108421" cy="798452"/>
          </a:xfrm>
          <a:prstGeom prst="rightArrow">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Right Arrow 62"/>
          <p:cNvSpPr/>
          <p:nvPr/>
        </p:nvSpPr>
        <p:spPr>
          <a:xfrm>
            <a:off x="6827790" y="4913385"/>
            <a:ext cx="1851657" cy="798452"/>
          </a:xfrm>
          <a:prstGeom prst="rightArrow">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p:cNvSpPr txBox="1"/>
          <p:nvPr/>
        </p:nvSpPr>
        <p:spPr>
          <a:xfrm>
            <a:off x="654770" y="1785215"/>
            <a:ext cx="2700686" cy="646331"/>
          </a:xfrm>
          <a:prstGeom prst="rect">
            <a:avLst/>
          </a:prstGeom>
          <a:noFill/>
        </p:spPr>
        <p:txBody>
          <a:bodyPr wrap="square" rtlCol="0">
            <a:spAutoFit/>
          </a:bodyPr>
          <a:lstStyle/>
          <a:p>
            <a:r>
              <a:rPr lang="en-US" dirty="0" err="1" smtClean="0"/>
              <a:t>Hartree-Fock</a:t>
            </a:r>
            <a:r>
              <a:rPr lang="en-US" dirty="0" smtClean="0"/>
              <a:t> calculation for </a:t>
            </a:r>
            <a:r>
              <a:rPr lang="en-US" baseline="30000" dirty="0" smtClean="0"/>
              <a:t>68</a:t>
            </a:r>
            <a:r>
              <a:rPr lang="en-US" dirty="0" smtClean="0"/>
              <a:t>Ni</a:t>
            </a:r>
            <a:endParaRPr lang="en-US" dirty="0"/>
          </a:p>
        </p:txBody>
      </p:sp>
      <p:pic>
        <p:nvPicPr>
          <p:cNvPr id="4" name="Picture 3"/>
          <p:cNvPicPr>
            <a:picLocks noChangeAspect="1"/>
          </p:cNvPicPr>
          <p:nvPr/>
        </p:nvPicPr>
        <p:blipFill>
          <a:blip r:embed="rId4"/>
          <a:stretch>
            <a:fillRect/>
          </a:stretch>
        </p:blipFill>
        <p:spPr>
          <a:xfrm>
            <a:off x="296822" y="3488924"/>
            <a:ext cx="3534203" cy="2516690"/>
          </a:xfrm>
          <a:prstGeom prst="rect">
            <a:avLst/>
          </a:prstGeom>
        </p:spPr>
      </p:pic>
    </p:spTree>
    <p:extLst>
      <p:ext uri="{BB962C8B-B14F-4D97-AF65-F5344CB8AC3E}">
        <p14:creationId xmlns:p14="http://schemas.microsoft.com/office/powerpoint/2010/main" val="115570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dirty="0" smtClean="0"/>
              <a:t>Uncertainty Based on Fitting in</a:t>
            </a:r>
            <a:br>
              <a:rPr lang="en-US" dirty="0" smtClean="0"/>
            </a:br>
            <a:r>
              <a:rPr lang="en-US" dirty="0" smtClean="0"/>
              <a:t>Single Nucleon Transfer</a:t>
            </a:r>
            <a:endParaRPr lang="en-US" dirty="0"/>
          </a:p>
        </p:txBody>
      </p:sp>
      <p:sp>
        <p:nvSpPr>
          <p:cNvPr id="7" name="TextBox 5"/>
          <p:cNvSpPr txBox="1">
            <a:spLocks noChangeArrowheads="1"/>
          </p:cNvSpPr>
          <p:nvPr/>
        </p:nvSpPr>
        <p:spPr bwMode="auto">
          <a:xfrm>
            <a:off x="1721224" y="5371247"/>
            <a:ext cx="868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000" dirty="0">
                <a:solidFill>
                  <a:srgbClr val="C00000"/>
                </a:solidFill>
              </a:rPr>
              <a:t>Working under the assumption that the model is known.  </a:t>
            </a:r>
          </a:p>
          <a:p>
            <a:pPr algn="ctr"/>
            <a:r>
              <a:rPr lang="en-US" altLang="en-US" sz="2000" dirty="0">
                <a:solidFill>
                  <a:srgbClr val="C00000"/>
                </a:solidFill>
              </a:rPr>
              <a:t>The uncertainty </a:t>
            </a:r>
            <a:r>
              <a:rPr lang="en-US" altLang="en-US" sz="2000" b="1" dirty="0">
                <a:solidFill>
                  <a:srgbClr val="C00000"/>
                </a:solidFill>
              </a:rPr>
              <a:t>only</a:t>
            </a:r>
            <a:r>
              <a:rPr lang="en-US" altLang="en-US" sz="2000" dirty="0">
                <a:solidFill>
                  <a:srgbClr val="C00000"/>
                </a:solidFill>
              </a:rPr>
              <a:t> comes from the </a:t>
            </a:r>
            <a:r>
              <a:rPr lang="en-US" altLang="en-US" sz="2000" dirty="0" smtClean="0">
                <a:solidFill>
                  <a:srgbClr val="C00000"/>
                </a:solidFill>
              </a:rPr>
              <a:t>optical potential.</a:t>
            </a:r>
            <a:endParaRPr lang="en-US" altLang="en-US" sz="2000" dirty="0">
              <a:solidFill>
                <a:srgbClr val="C00000"/>
              </a:solidFill>
            </a:endParaRPr>
          </a:p>
        </p:txBody>
      </p:sp>
      <p:sp>
        <p:nvSpPr>
          <p:cNvPr id="8" name="TextBox 3"/>
          <p:cNvSpPr txBox="1">
            <a:spLocks noChangeArrowheads="1"/>
          </p:cNvSpPr>
          <p:nvPr/>
        </p:nvSpPr>
        <p:spPr bwMode="auto">
          <a:xfrm>
            <a:off x="7496629" y="6158753"/>
            <a:ext cx="411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00" dirty="0">
                <a:solidFill>
                  <a:schemeClr val="tx1"/>
                </a:solidFill>
              </a:rPr>
              <a:t>A.E. Lovell and F.M. Nunes J. Phys. G </a:t>
            </a:r>
            <a:r>
              <a:rPr lang="en-US" altLang="en-US" sz="1200" b="1" dirty="0">
                <a:solidFill>
                  <a:schemeClr val="tx1"/>
                </a:solidFill>
              </a:rPr>
              <a:t>42</a:t>
            </a:r>
            <a:r>
              <a:rPr lang="en-US" altLang="en-US" sz="1200" dirty="0">
                <a:solidFill>
                  <a:schemeClr val="tx1"/>
                </a:solidFill>
              </a:rPr>
              <a:t> 034014 (2015)</a:t>
            </a:r>
          </a:p>
        </p:txBody>
      </p:sp>
      <p:sp>
        <p:nvSpPr>
          <p:cNvPr id="9" name="Oval 8"/>
          <p:cNvSpPr/>
          <p:nvPr/>
        </p:nvSpPr>
        <p:spPr>
          <a:xfrm rot="18860491">
            <a:off x="6650522" y="2305192"/>
            <a:ext cx="2107920" cy="2152844"/>
          </a:xfrm>
          <a:prstGeom prst="ellipse">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rot="18860491">
            <a:off x="1459230" y="2415282"/>
            <a:ext cx="1814732" cy="1019907"/>
          </a:xfrm>
          <a:prstGeom prst="ellipse">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066757" y="3629464"/>
            <a:ext cx="1477108" cy="1378633"/>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770184" y="3010486"/>
            <a:ext cx="508782" cy="492368"/>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443089" y="2375095"/>
            <a:ext cx="508782" cy="492368"/>
          </a:xfrm>
          <a:prstGeom prst="ellipse">
            <a:avLst/>
          </a:prstGeom>
          <a:solidFill>
            <a:srgbClr val="064308"/>
          </a:solidFill>
          <a:ln>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824003" y="2940147"/>
            <a:ext cx="1477108" cy="1378633"/>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9913035" y="2686581"/>
            <a:ext cx="508782" cy="492368"/>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609448" y="2447779"/>
            <a:ext cx="508782" cy="492368"/>
          </a:xfrm>
          <a:prstGeom prst="ellipse">
            <a:avLst/>
          </a:prstGeom>
          <a:solidFill>
            <a:srgbClr val="064308"/>
          </a:solidFill>
          <a:ln>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207744" y="1354903"/>
            <a:ext cx="1157753" cy="584775"/>
          </a:xfrm>
          <a:prstGeom prst="rect">
            <a:avLst/>
          </a:prstGeom>
          <a:noFill/>
        </p:spPr>
        <p:txBody>
          <a:bodyPr wrap="square" rtlCol="0">
            <a:spAutoFit/>
          </a:bodyPr>
          <a:lstStyle/>
          <a:p>
            <a:r>
              <a:rPr lang="en-US" sz="3200" dirty="0" smtClean="0"/>
              <a:t>d + A</a:t>
            </a:r>
            <a:endParaRPr lang="en-US" sz="3200" dirty="0"/>
          </a:p>
        </p:txBody>
      </p:sp>
      <p:cxnSp>
        <p:nvCxnSpPr>
          <p:cNvPr id="18" name="Straight Arrow Connector 17"/>
          <p:cNvCxnSpPr/>
          <p:nvPr/>
        </p:nvCxnSpPr>
        <p:spPr>
          <a:xfrm>
            <a:off x="3880140" y="1596432"/>
            <a:ext cx="1237957" cy="17281"/>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669291" y="1302788"/>
            <a:ext cx="4631300" cy="584775"/>
          </a:xfrm>
          <a:prstGeom prst="rect">
            <a:avLst/>
          </a:prstGeom>
          <a:noFill/>
        </p:spPr>
        <p:txBody>
          <a:bodyPr wrap="square" rtlCol="0">
            <a:spAutoFit/>
          </a:bodyPr>
          <a:lstStyle/>
          <a:p>
            <a:r>
              <a:rPr lang="en-US" sz="3200" dirty="0" smtClean="0"/>
              <a:t>(A+1) + p  or  (A+1) + n</a:t>
            </a:r>
            <a:endParaRPr lang="en-US" sz="3200" dirty="0"/>
          </a:p>
        </p:txBody>
      </p:sp>
    </p:spTree>
    <p:extLst>
      <p:ext uri="{BB962C8B-B14F-4D97-AF65-F5344CB8AC3E}">
        <p14:creationId xmlns:p14="http://schemas.microsoft.com/office/powerpoint/2010/main" val="234741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Elastic and Inelastic Scattering</a:t>
            </a:r>
            <a:endParaRPr lang="en-US" dirty="0"/>
          </a:p>
        </p:txBody>
      </p:sp>
      <p:sp>
        <p:nvSpPr>
          <p:cNvPr id="3" name="Content Placeholder 2"/>
          <p:cNvSpPr>
            <a:spLocks noGrp="1"/>
          </p:cNvSpPr>
          <p:nvPr>
            <p:ph idx="1"/>
          </p:nvPr>
        </p:nvSpPr>
        <p:spPr>
          <a:xfrm>
            <a:off x="610811" y="1067099"/>
            <a:ext cx="5070898" cy="5027414"/>
          </a:xfrm>
        </p:spPr>
        <p:txBody>
          <a:bodyPr/>
          <a:lstStyle/>
          <a:p>
            <a:r>
              <a:rPr lang="en-US" dirty="0" smtClean="0"/>
              <a:t>Elastic Scattering </a:t>
            </a:r>
            <a:endParaRPr lang="en-US" dirty="0"/>
          </a:p>
        </p:txBody>
      </p:sp>
      <p:sp>
        <p:nvSpPr>
          <p:cNvPr id="4" name="Content Placeholder 2"/>
          <p:cNvSpPr txBox="1">
            <a:spLocks/>
          </p:cNvSpPr>
          <p:nvPr/>
        </p:nvSpPr>
        <p:spPr bwMode="auto">
          <a:xfrm>
            <a:off x="580572" y="3550833"/>
            <a:ext cx="5166241" cy="6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9664" indent="-169664" algn="l" defTabSz="800695" rtl="0" eaLnBrk="0" fontAlgn="base" hangingPunct="0">
              <a:lnSpc>
                <a:spcPct val="90000"/>
              </a:lnSpc>
              <a:spcBef>
                <a:spcPct val="50000"/>
              </a:spcBef>
              <a:spcAft>
                <a:spcPct val="0"/>
              </a:spcAft>
              <a:buSzPct val="100000"/>
              <a:buChar char="•"/>
              <a:defRPr sz="1969">
                <a:solidFill>
                  <a:srgbClr val="064308"/>
                </a:solidFill>
                <a:latin typeface="Arial" charset="0"/>
                <a:ea typeface="ＭＳ Ｐゴシック" pitchFamily="-65" charset="-128"/>
                <a:cs typeface="ＭＳ Ｐゴシック" pitchFamily="-65" charset="-128"/>
              </a:defRPr>
            </a:lvl1pPr>
            <a:lvl2pPr marL="452438" indent="-169664" algn="l" defTabSz="800695" rtl="0" eaLnBrk="0" fontAlgn="base" hangingPunct="0">
              <a:lnSpc>
                <a:spcPct val="90000"/>
              </a:lnSpc>
              <a:spcBef>
                <a:spcPct val="25000"/>
              </a:spcBef>
              <a:spcAft>
                <a:spcPct val="0"/>
              </a:spcAft>
              <a:buSzPct val="100000"/>
              <a:buChar char="–"/>
              <a:defRPr sz="1594">
                <a:solidFill>
                  <a:schemeClr val="tx1"/>
                </a:solidFill>
                <a:latin typeface="Arial" charset="0"/>
                <a:ea typeface="ＭＳ Ｐゴシック" charset="-128"/>
                <a:cs typeface="ＭＳ Ｐゴシック"/>
              </a:defRPr>
            </a:lvl2pPr>
            <a:lvl3pPr marL="735211" indent="-169664" algn="l" defTabSz="800695" rtl="0" eaLnBrk="0" fontAlgn="base" hangingPunct="0">
              <a:lnSpc>
                <a:spcPct val="90000"/>
              </a:lnSpc>
              <a:spcBef>
                <a:spcPct val="15000"/>
              </a:spcBef>
              <a:spcAft>
                <a:spcPct val="0"/>
              </a:spcAft>
              <a:buSzPct val="100000"/>
              <a:buChar char="»"/>
              <a:defRPr sz="1594">
                <a:solidFill>
                  <a:schemeClr val="tx1"/>
                </a:solidFill>
                <a:latin typeface="Arial" charset="0"/>
                <a:ea typeface="ヒラギノ角ゴ Pro W3" pitchFamily="-111" charset="-128"/>
                <a:cs typeface="ヒラギノ角ゴ Pro W3" pitchFamily="-111" charset="-128"/>
              </a:defRPr>
            </a:lvl3pPr>
            <a:lvl4pPr marL="1245692" indent="-226219" algn="l" defTabSz="800695" rtl="0" eaLnBrk="0" fontAlgn="base" hangingPunct="0">
              <a:lnSpc>
                <a:spcPct val="90000"/>
              </a:lnSpc>
              <a:spcBef>
                <a:spcPct val="10000"/>
              </a:spcBef>
              <a:spcAft>
                <a:spcPct val="0"/>
              </a:spcAft>
              <a:buSzPct val="100000"/>
              <a:buChar char="–"/>
              <a:defRPr sz="1313">
                <a:solidFill>
                  <a:schemeClr val="tx1"/>
                </a:solidFill>
                <a:latin typeface="Helvetica" charset="0"/>
                <a:ea typeface="ヒラギノ角ゴ Pro W3" pitchFamily="-111" charset="-128"/>
                <a:cs typeface="ヒラギノ角ゴ Pro W3"/>
              </a:defRPr>
            </a:lvl4pPr>
            <a:lvl5pPr marL="1750219" indent="-148828" algn="l" defTabSz="800695" rtl="0" eaLnBrk="0" fontAlgn="base" hangingPunct="0">
              <a:lnSpc>
                <a:spcPct val="90000"/>
              </a:lnSpc>
              <a:spcBef>
                <a:spcPct val="10000"/>
              </a:spcBef>
              <a:spcAft>
                <a:spcPct val="0"/>
              </a:spcAft>
              <a:buSzPct val="100000"/>
              <a:buChar char="–"/>
              <a:defRPr sz="1313">
                <a:solidFill>
                  <a:schemeClr val="tx1"/>
                </a:solidFill>
                <a:latin typeface="Helvetica" charset="0"/>
                <a:ea typeface="ヒラギノ角ゴ Pro W3" pitchFamily="-111" charset="-128"/>
                <a:cs typeface="ヒラギノ角ゴ Pro W3"/>
              </a:defRPr>
            </a:lvl5pPr>
            <a:lvl6pPr marL="2204140"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6pPr>
            <a:lvl7pPr marL="2657241"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7pPr>
            <a:lvl8pPr marL="3110340"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8pPr>
            <a:lvl9pPr marL="3563439"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9pPr>
          </a:lstStyle>
          <a:p>
            <a:r>
              <a:rPr lang="en-US" kern="0" dirty="0" smtClean="0"/>
              <a:t>Inelastic Scattering </a:t>
            </a:r>
            <a:endParaRPr lang="en-US" kern="0" dirty="0"/>
          </a:p>
        </p:txBody>
      </p:sp>
      <p:grpSp>
        <p:nvGrpSpPr>
          <p:cNvPr id="25" name="Group 24"/>
          <p:cNvGrpSpPr/>
          <p:nvPr/>
        </p:nvGrpSpPr>
        <p:grpSpPr>
          <a:xfrm>
            <a:off x="964302" y="1913798"/>
            <a:ext cx="1145308" cy="1117600"/>
            <a:chOff x="642151" y="2319941"/>
            <a:chExt cx="1145308" cy="1117600"/>
          </a:xfrm>
        </p:grpSpPr>
        <p:sp>
          <p:nvSpPr>
            <p:cNvPr id="7" name="Oval 6"/>
            <p:cNvSpPr/>
            <p:nvPr/>
          </p:nvSpPr>
          <p:spPr>
            <a:xfrm>
              <a:off x="642151" y="2319941"/>
              <a:ext cx="1145308" cy="1117600"/>
            </a:xfrm>
            <a:prstGeom prst="ellipse">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836114" y="2486195"/>
              <a:ext cx="184728" cy="193964"/>
            </a:xfrm>
            <a:prstGeom prst="ellipse">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a:off x="1020842" y="2680159"/>
              <a:ext cx="572654" cy="563541"/>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0" name="Group 9"/>
          <p:cNvGrpSpPr/>
          <p:nvPr/>
        </p:nvGrpSpPr>
        <p:grpSpPr>
          <a:xfrm>
            <a:off x="2940009" y="1252552"/>
            <a:ext cx="1145308" cy="1117600"/>
            <a:chOff x="4285673" y="3731491"/>
            <a:chExt cx="1145308" cy="1117600"/>
          </a:xfrm>
        </p:grpSpPr>
        <p:sp>
          <p:nvSpPr>
            <p:cNvPr id="11" name="Oval 10"/>
            <p:cNvSpPr/>
            <p:nvPr/>
          </p:nvSpPr>
          <p:spPr>
            <a:xfrm>
              <a:off x="4285673" y="3731491"/>
              <a:ext cx="1145308" cy="1117600"/>
            </a:xfrm>
            <a:prstGeom prst="ellipse">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479636" y="3897745"/>
              <a:ext cx="184728" cy="193964"/>
            </a:xfrm>
            <a:prstGeom prst="ellipse">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a:off x="4664364" y="4091709"/>
              <a:ext cx="572654" cy="563541"/>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3" name="Oval 22"/>
          <p:cNvSpPr/>
          <p:nvPr/>
        </p:nvSpPr>
        <p:spPr>
          <a:xfrm>
            <a:off x="397835" y="3011266"/>
            <a:ext cx="184728" cy="193964"/>
          </a:xfrm>
          <a:prstGeom prst="ellipse">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Oval 23"/>
          <p:cNvSpPr/>
          <p:nvPr/>
        </p:nvSpPr>
        <p:spPr>
          <a:xfrm>
            <a:off x="4423921" y="1012902"/>
            <a:ext cx="184728" cy="193964"/>
          </a:xfrm>
          <a:prstGeom prst="ellipse">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7" name="Straight Arrow Connector 26"/>
          <p:cNvCxnSpPr/>
          <p:nvPr/>
        </p:nvCxnSpPr>
        <p:spPr>
          <a:xfrm flipV="1">
            <a:off x="644978" y="2837557"/>
            <a:ext cx="319324" cy="19384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4016536" y="1206866"/>
            <a:ext cx="355107" cy="23839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587378" y="3413680"/>
            <a:ext cx="4210814" cy="2299679"/>
            <a:chOff x="1972627" y="1270510"/>
            <a:chExt cx="4210814" cy="2299679"/>
          </a:xfrm>
        </p:grpSpPr>
        <p:grpSp>
          <p:nvGrpSpPr>
            <p:cNvPr id="31" name="Group 30"/>
            <p:cNvGrpSpPr/>
            <p:nvPr/>
          </p:nvGrpSpPr>
          <p:grpSpPr>
            <a:xfrm>
              <a:off x="2539094" y="2278757"/>
              <a:ext cx="1145308" cy="1117600"/>
              <a:chOff x="642151" y="2319941"/>
              <a:chExt cx="1145308" cy="1117600"/>
            </a:xfrm>
          </p:grpSpPr>
          <p:sp>
            <p:nvSpPr>
              <p:cNvPr id="32" name="Oval 31"/>
              <p:cNvSpPr/>
              <p:nvPr/>
            </p:nvSpPr>
            <p:spPr>
              <a:xfrm>
                <a:off x="642151" y="2319941"/>
                <a:ext cx="1145308" cy="1117600"/>
              </a:xfrm>
              <a:prstGeom prst="ellipse">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836114" y="2486195"/>
                <a:ext cx="184728" cy="193964"/>
              </a:xfrm>
              <a:prstGeom prst="ellipse">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Oval 33"/>
              <p:cNvSpPr/>
              <p:nvPr/>
            </p:nvSpPr>
            <p:spPr>
              <a:xfrm>
                <a:off x="1020842" y="2680159"/>
                <a:ext cx="572654" cy="563541"/>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5" name="Group 34"/>
            <p:cNvGrpSpPr/>
            <p:nvPr/>
          </p:nvGrpSpPr>
          <p:grpSpPr>
            <a:xfrm>
              <a:off x="4514801" y="1617511"/>
              <a:ext cx="1145308" cy="1117600"/>
              <a:chOff x="4285673" y="3731491"/>
              <a:chExt cx="1145308" cy="1117600"/>
            </a:xfrm>
          </p:grpSpPr>
          <p:sp>
            <p:nvSpPr>
              <p:cNvPr id="36" name="Oval 35"/>
              <p:cNvSpPr/>
              <p:nvPr/>
            </p:nvSpPr>
            <p:spPr>
              <a:xfrm>
                <a:off x="4285673" y="3731491"/>
                <a:ext cx="1145308" cy="1117600"/>
              </a:xfrm>
              <a:prstGeom prst="ellipse">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479636" y="3897745"/>
                <a:ext cx="184728" cy="193964"/>
              </a:xfrm>
              <a:prstGeom prst="ellipse">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Oval 37"/>
              <p:cNvSpPr/>
              <p:nvPr/>
            </p:nvSpPr>
            <p:spPr>
              <a:xfrm>
                <a:off x="4664364" y="4091709"/>
                <a:ext cx="572654" cy="563541"/>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9" name="Oval 38"/>
            <p:cNvSpPr/>
            <p:nvPr/>
          </p:nvSpPr>
          <p:spPr>
            <a:xfrm>
              <a:off x="1972627" y="3376225"/>
              <a:ext cx="184728" cy="193964"/>
            </a:xfrm>
            <a:prstGeom prst="ellipse">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Oval 39"/>
            <p:cNvSpPr/>
            <p:nvPr/>
          </p:nvSpPr>
          <p:spPr>
            <a:xfrm>
              <a:off x="5998713" y="1377861"/>
              <a:ext cx="184728" cy="193964"/>
            </a:xfrm>
            <a:prstGeom prst="ellipse">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1" name="Straight Arrow Connector 40"/>
            <p:cNvCxnSpPr/>
            <p:nvPr/>
          </p:nvCxnSpPr>
          <p:spPr>
            <a:xfrm flipV="1">
              <a:off x="2219770" y="3202516"/>
              <a:ext cx="319324" cy="19384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5591328" y="1571825"/>
              <a:ext cx="355107" cy="23839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108435" y="1270510"/>
              <a:ext cx="385209" cy="584775"/>
            </a:xfrm>
            <a:prstGeom prst="rect">
              <a:avLst/>
            </a:prstGeom>
            <a:noFill/>
          </p:spPr>
          <p:txBody>
            <a:bodyPr wrap="square" rtlCol="0">
              <a:spAutoFit/>
            </a:bodyPr>
            <a:lstStyle/>
            <a:p>
              <a:r>
                <a:rPr lang="en-US" sz="3200" dirty="0" smtClean="0"/>
                <a:t>*</a:t>
              </a:r>
              <a:endParaRPr lang="en-US" sz="3200" dirty="0"/>
            </a:p>
          </p:txBody>
        </p:sp>
      </p:grpSp>
      <p:sp>
        <p:nvSpPr>
          <p:cNvPr id="44" name="TextBox 43"/>
          <p:cNvSpPr txBox="1"/>
          <p:nvPr/>
        </p:nvSpPr>
        <p:spPr>
          <a:xfrm>
            <a:off x="2303370" y="2611523"/>
            <a:ext cx="2157846" cy="584775"/>
          </a:xfrm>
          <a:prstGeom prst="rect">
            <a:avLst/>
          </a:prstGeom>
          <a:noFill/>
        </p:spPr>
        <p:txBody>
          <a:bodyPr wrap="square" rtlCol="0">
            <a:spAutoFit/>
          </a:bodyPr>
          <a:lstStyle/>
          <a:p>
            <a:r>
              <a:rPr lang="en-US" sz="1600" dirty="0" smtClean="0"/>
              <a:t>Initial and final states are the same</a:t>
            </a:r>
            <a:endParaRPr lang="en-US" sz="1600" dirty="0"/>
          </a:p>
        </p:txBody>
      </p:sp>
      <p:sp>
        <p:nvSpPr>
          <p:cNvPr id="45" name="TextBox 44"/>
          <p:cNvSpPr txBox="1"/>
          <p:nvPr/>
        </p:nvSpPr>
        <p:spPr>
          <a:xfrm>
            <a:off x="2933509" y="5191958"/>
            <a:ext cx="2952884" cy="584775"/>
          </a:xfrm>
          <a:prstGeom prst="rect">
            <a:avLst/>
          </a:prstGeom>
          <a:noFill/>
        </p:spPr>
        <p:txBody>
          <a:bodyPr wrap="square" rtlCol="0">
            <a:spAutoFit/>
          </a:bodyPr>
          <a:lstStyle/>
          <a:p>
            <a:r>
              <a:rPr lang="en-US" sz="1600" dirty="0" smtClean="0"/>
              <a:t>Final system left in an excited state of the initial system</a:t>
            </a:r>
            <a:endParaRPr lang="en-US" sz="1600" dirty="0"/>
          </a:p>
        </p:txBody>
      </p:sp>
      <p:pic>
        <p:nvPicPr>
          <p:cNvPr id="49" name="Picture 48"/>
          <p:cNvPicPr>
            <a:picLocks noChangeAspect="1"/>
          </p:cNvPicPr>
          <p:nvPr/>
        </p:nvPicPr>
        <p:blipFill>
          <a:blip r:embed="rId3"/>
          <a:stretch>
            <a:fillRect/>
          </a:stretch>
        </p:blipFill>
        <p:spPr>
          <a:xfrm>
            <a:off x="9396429" y="3674982"/>
            <a:ext cx="1601945" cy="2101751"/>
          </a:xfrm>
          <a:prstGeom prst="rect">
            <a:avLst/>
          </a:prstGeom>
        </p:spPr>
      </p:pic>
      <p:pic>
        <p:nvPicPr>
          <p:cNvPr id="50" name="Picture 49"/>
          <p:cNvPicPr>
            <a:picLocks noChangeAspect="1"/>
          </p:cNvPicPr>
          <p:nvPr/>
        </p:nvPicPr>
        <p:blipFill>
          <a:blip r:embed="rId4"/>
          <a:stretch>
            <a:fillRect/>
          </a:stretch>
        </p:blipFill>
        <p:spPr>
          <a:xfrm>
            <a:off x="7013376" y="3838958"/>
            <a:ext cx="1619574" cy="20407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9091" y="1220800"/>
            <a:ext cx="5953538" cy="4600461"/>
          </a:xfrm>
          <a:prstGeom prst="rect">
            <a:avLst/>
          </a:prstGeom>
        </p:spPr>
      </p:pic>
      <p:sp>
        <p:nvSpPr>
          <p:cNvPr id="14" name="TextBox 13"/>
          <p:cNvSpPr txBox="1"/>
          <p:nvPr/>
        </p:nvSpPr>
        <p:spPr>
          <a:xfrm>
            <a:off x="6414515" y="1248234"/>
            <a:ext cx="4758431" cy="378425"/>
          </a:xfrm>
          <a:prstGeom prst="rect">
            <a:avLst/>
          </a:prstGeom>
          <a:noFill/>
        </p:spPr>
        <p:txBody>
          <a:bodyPr wrap="square" rtlCol="0">
            <a:spAutoFit/>
          </a:bodyPr>
          <a:lstStyle/>
          <a:p>
            <a:r>
              <a:rPr lang="en-US" baseline="30000" dirty="0" smtClean="0"/>
              <a:t>12</a:t>
            </a:r>
            <a:r>
              <a:rPr lang="en-US" dirty="0" smtClean="0"/>
              <a:t>C(</a:t>
            </a:r>
            <a:r>
              <a:rPr lang="en-US" dirty="0" err="1" smtClean="0"/>
              <a:t>n,n</a:t>
            </a:r>
            <a:r>
              <a:rPr lang="en-US" dirty="0" smtClean="0"/>
              <a:t>)</a:t>
            </a:r>
            <a:r>
              <a:rPr lang="en-US" baseline="30000" dirty="0" smtClean="0"/>
              <a:t>12</a:t>
            </a:r>
            <a:r>
              <a:rPr lang="en-US" dirty="0" smtClean="0"/>
              <a:t>C and </a:t>
            </a:r>
            <a:r>
              <a:rPr lang="en-US" baseline="30000" dirty="0" smtClean="0"/>
              <a:t>12</a:t>
            </a:r>
            <a:r>
              <a:rPr lang="en-US" dirty="0" smtClean="0"/>
              <a:t>C(</a:t>
            </a:r>
            <a:r>
              <a:rPr lang="en-US" dirty="0" err="1" smtClean="0"/>
              <a:t>n,n</a:t>
            </a:r>
            <a:r>
              <a:rPr lang="en-US" dirty="0" smtClean="0"/>
              <a:t>*)</a:t>
            </a:r>
            <a:r>
              <a:rPr lang="en-US" baseline="30000" dirty="0" smtClean="0"/>
              <a:t>12</a:t>
            </a:r>
            <a:r>
              <a:rPr lang="en-US" dirty="0" smtClean="0"/>
              <a:t>C(2</a:t>
            </a:r>
            <a:r>
              <a:rPr lang="en-US" baseline="30000" dirty="0" smtClean="0"/>
              <a:t>+</a:t>
            </a:r>
            <a:r>
              <a:rPr lang="en-US" baseline="-25000" dirty="0" smtClean="0"/>
              <a:t>1</a:t>
            </a:r>
            <a:r>
              <a:rPr lang="en-US" dirty="0" smtClean="0"/>
              <a:t>) at 28 MeV</a:t>
            </a:r>
            <a:endParaRPr lang="en-US" dirty="0"/>
          </a:p>
        </p:txBody>
      </p:sp>
    </p:spTree>
    <p:extLst>
      <p:ext uri="{BB962C8B-B14F-4D97-AF65-F5344CB8AC3E}">
        <p14:creationId xmlns:p14="http://schemas.microsoft.com/office/powerpoint/2010/main" val="2215362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Nucleon Transfer Reactions</a:t>
            </a:r>
            <a:endParaRPr lang="en-US" dirty="0"/>
          </a:p>
        </p:txBody>
      </p:sp>
      <p:sp>
        <p:nvSpPr>
          <p:cNvPr id="3" name="Content Placeholder 2"/>
          <p:cNvSpPr>
            <a:spLocks noGrp="1"/>
          </p:cNvSpPr>
          <p:nvPr>
            <p:ph idx="1"/>
          </p:nvPr>
        </p:nvSpPr>
        <p:spPr/>
        <p:txBody>
          <a:bodyPr/>
          <a:lstStyle/>
          <a:p>
            <a:r>
              <a:rPr lang="en-US" dirty="0" smtClean="0"/>
              <a:t>Transfer reactions can give information about the states that are being populated</a:t>
            </a:r>
            <a:endParaRPr lang="en-US" dirty="0"/>
          </a:p>
        </p:txBody>
      </p:sp>
      <p:grpSp>
        <p:nvGrpSpPr>
          <p:cNvPr id="6" name="Group 5"/>
          <p:cNvGrpSpPr/>
          <p:nvPr/>
        </p:nvGrpSpPr>
        <p:grpSpPr>
          <a:xfrm>
            <a:off x="670876" y="4246144"/>
            <a:ext cx="1145308" cy="1117600"/>
            <a:chOff x="4285673" y="3731491"/>
            <a:chExt cx="1145308" cy="1117600"/>
          </a:xfrm>
        </p:grpSpPr>
        <p:sp>
          <p:nvSpPr>
            <p:cNvPr id="7" name="Oval 6"/>
            <p:cNvSpPr/>
            <p:nvPr/>
          </p:nvSpPr>
          <p:spPr>
            <a:xfrm>
              <a:off x="4285673" y="3731491"/>
              <a:ext cx="1145308" cy="1117600"/>
            </a:xfrm>
            <a:prstGeom prst="ellipse">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479636" y="3897745"/>
              <a:ext cx="184728" cy="193964"/>
            </a:xfrm>
            <a:prstGeom prst="ellipse">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a:off x="4664364" y="4091709"/>
              <a:ext cx="572654" cy="563541"/>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0" name="Oval 9"/>
          <p:cNvSpPr/>
          <p:nvPr/>
        </p:nvSpPr>
        <p:spPr>
          <a:xfrm>
            <a:off x="2171319" y="4318352"/>
            <a:ext cx="184728" cy="193964"/>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a:off x="1750205" y="2454384"/>
            <a:ext cx="572654" cy="563541"/>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6" name="Group 15"/>
          <p:cNvGrpSpPr/>
          <p:nvPr/>
        </p:nvGrpSpPr>
        <p:grpSpPr>
          <a:xfrm rot="19492052">
            <a:off x="1126786" y="1840956"/>
            <a:ext cx="665018" cy="394651"/>
            <a:chOff x="734874" y="1853777"/>
            <a:chExt cx="665018" cy="394651"/>
          </a:xfrm>
        </p:grpSpPr>
        <p:sp>
          <p:nvSpPr>
            <p:cNvPr id="12" name="Oval 11"/>
            <p:cNvSpPr/>
            <p:nvPr/>
          </p:nvSpPr>
          <p:spPr>
            <a:xfrm>
              <a:off x="734874" y="1853777"/>
              <a:ext cx="665018" cy="394651"/>
            </a:xfrm>
            <a:prstGeom prst="ellipse">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872790" y="1954120"/>
              <a:ext cx="184728" cy="193964"/>
            </a:xfrm>
            <a:prstGeom prst="ellipse">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p:cNvSpPr/>
            <p:nvPr/>
          </p:nvSpPr>
          <p:spPr>
            <a:xfrm>
              <a:off x="1070384" y="1954120"/>
              <a:ext cx="184728" cy="193964"/>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18" name="Straight Arrow Connector 17"/>
          <p:cNvCxnSpPr/>
          <p:nvPr/>
        </p:nvCxnSpPr>
        <p:spPr>
          <a:xfrm>
            <a:off x="1668634" y="2260543"/>
            <a:ext cx="176150" cy="21274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472945" y="4415334"/>
            <a:ext cx="61340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953332" y="5748700"/>
            <a:ext cx="4216893" cy="338554"/>
          </a:xfrm>
          <a:prstGeom prst="rect">
            <a:avLst/>
          </a:prstGeom>
          <a:noFill/>
        </p:spPr>
        <p:txBody>
          <a:bodyPr wrap="square" rtlCol="0">
            <a:spAutoFit/>
          </a:bodyPr>
          <a:lstStyle/>
          <a:p>
            <a:r>
              <a:rPr lang="en-US" sz="1600" dirty="0" smtClean="0"/>
              <a:t>Isotope Science Facility, white paper (2007)</a:t>
            </a:r>
            <a:endParaRPr lang="en-US" sz="1600" dirty="0"/>
          </a:p>
        </p:txBody>
      </p:sp>
      <p:sp>
        <p:nvSpPr>
          <p:cNvPr id="26" name="TextBox 25"/>
          <p:cNvSpPr txBox="1"/>
          <p:nvPr/>
        </p:nvSpPr>
        <p:spPr>
          <a:xfrm>
            <a:off x="8681165" y="4888132"/>
            <a:ext cx="2581922" cy="307777"/>
          </a:xfrm>
          <a:prstGeom prst="rect">
            <a:avLst/>
          </a:prstGeom>
          <a:solidFill>
            <a:schemeClr val="bg1"/>
          </a:solidFill>
        </p:spPr>
        <p:txBody>
          <a:bodyPr wrap="square" rtlCol="0">
            <a:spAutoFit/>
          </a:bodyPr>
          <a:lstStyle/>
          <a:p>
            <a:r>
              <a:rPr lang="en-US" sz="1400" baseline="30000" dirty="0" smtClean="0"/>
              <a:t>10</a:t>
            </a:r>
            <a:r>
              <a:rPr lang="en-US" sz="1400" dirty="0" smtClean="0"/>
              <a:t>Be(</a:t>
            </a:r>
            <a:r>
              <a:rPr lang="en-US" sz="1400" dirty="0" err="1" smtClean="0"/>
              <a:t>d,p</a:t>
            </a:r>
            <a:r>
              <a:rPr lang="en-US" sz="1400" dirty="0" smtClean="0"/>
              <a:t>)</a:t>
            </a:r>
            <a:r>
              <a:rPr lang="en-US" sz="1400" baseline="30000" dirty="0" smtClean="0"/>
              <a:t>11</a:t>
            </a:r>
            <a:r>
              <a:rPr lang="en-US" sz="1400" dirty="0" smtClean="0"/>
              <a:t>Be @ E</a:t>
            </a:r>
            <a:r>
              <a:rPr lang="en-US" sz="1400" baseline="-25000" dirty="0" smtClean="0"/>
              <a:t>d</a:t>
            </a:r>
            <a:r>
              <a:rPr lang="en-US" sz="1400" dirty="0" smtClean="0"/>
              <a:t> = 6 MeV</a:t>
            </a:r>
            <a:endParaRPr lang="en-US" sz="1400" dirty="0"/>
          </a:p>
        </p:txBody>
      </p:sp>
      <p:pic>
        <p:nvPicPr>
          <p:cNvPr id="17" name="Picture 16"/>
          <p:cNvPicPr>
            <a:picLocks noChangeAspect="1"/>
          </p:cNvPicPr>
          <p:nvPr/>
        </p:nvPicPr>
        <p:blipFill>
          <a:blip r:embed="rId3"/>
          <a:stretch>
            <a:fillRect/>
          </a:stretch>
        </p:blipFill>
        <p:spPr>
          <a:xfrm>
            <a:off x="8036887" y="1479550"/>
            <a:ext cx="3870479" cy="3327668"/>
          </a:xfrm>
          <a:prstGeom prst="rect">
            <a:avLst/>
          </a:prstGeom>
        </p:spPr>
      </p:pic>
      <p:sp>
        <p:nvSpPr>
          <p:cNvPr id="27" name="TextBox 26"/>
          <p:cNvSpPr txBox="1"/>
          <p:nvPr/>
        </p:nvSpPr>
        <p:spPr>
          <a:xfrm>
            <a:off x="8681165" y="5487090"/>
            <a:ext cx="2809771" cy="523220"/>
          </a:xfrm>
          <a:prstGeom prst="rect">
            <a:avLst/>
          </a:prstGeom>
          <a:noFill/>
        </p:spPr>
        <p:txBody>
          <a:bodyPr wrap="square" rtlCol="0">
            <a:spAutoFit/>
          </a:bodyPr>
          <a:lstStyle/>
          <a:p>
            <a:r>
              <a:rPr lang="en-US" sz="1400" dirty="0" smtClean="0"/>
              <a:t>D.R. </a:t>
            </a:r>
            <a:r>
              <a:rPr lang="en-US" sz="1400" dirty="0" err="1" smtClean="0"/>
              <a:t>Goosman</a:t>
            </a:r>
            <a:r>
              <a:rPr lang="en-US" sz="1400" dirty="0" smtClean="0"/>
              <a:t> and R.W. Kavanagh, </a:t>
            </a:r>
            <a:r>
              <a:rPr lang="en-US" sz="1400" smtClean="0"/>
              <a:t>PRC 1 </a:t>
            </a:r>
            <a:r>
              <a:rPr lang="en-US" sz="1400" dirty="0" smtClean="0"/>
              <a:t>1939 (1970)</a:t>
            </a:r>
            <a:endParaRPr lang="en-US" sz="1400" dirty="0"/>
          </a:p>
        </p:txBody>
      </p:sp>
      <p:pic>
        <p:nvPicPr>
          <p:cNvPr id="19" name="Picture 18"/>
          <p:cNvPicPr>
            <a:picLocks noChangeAspect="1"/>
          </p:cNvPicPr>
          <p:nvPr/>
        </p:nvPicPr>
        <p:blipFill>
          <a:blip r:embed="rId4"/>
          <a:stretch>
            <a:fillRect/>
          </a:stretch>
        </p:blipFill>
        <p:spPr>
          <a:xfrm>
            <a:off x="4162425" y="1497308"/>
            <a:ext cx="3867150" cy="4010025"/>
          </a:xfrm>
          <a:prstGeom prst="rect">
            <a:avLst/>
          </a:prstGeom>
        </p:spPr>
      </p:pic>
      <p:sp>
        <p:nvSpPr>
          <p:cNvPr id="25" name="TextBox 24"/>
          <p:cNvSpPr txBox="1"/>
          <p:nvPr/>
        </p:nvSpPr>
        <p:spPr>
          <a:xfrm>
            <a:off x="5094303" y="1906957"/>
            <a:ext cx="1001697" cy="276999"/>
          </a:xfrm>
          <a:prstGeom prst="rect">
            <a:avLst/>
          </a:prstGeom>
          <a:noFill/>
        </p:spPr>
        <p:txBody>
          <a:bodyPr wrap="square" rtlCol="0">
            <a:spAutoFit/>
          </a:bodyPr>
          <a:lstStyle/>
          <a:p>
            <a:r>
              <a:rPr lang="en-US" sz="1200" dirty="0" smtClean="0"/>
              <a:t>@ 8 MeV</a:t>
            </a:r>
            <a:endParaRPr lang="en-US" sz="1200" dirty="0"/>
          </a:p>
        </p:txBody>
      </p:sp>
      <p:sp>
        <p:nvSpPr>
          <p:cNvPr id="4" name="TextBox 3"/>
          <p:cNvSpPr txBox="1"/>
          <p:nvPr/>
        </p:nvSpPr>
        <p:spPr>
          <a:xfrm>
            <a:off x="5022705" y="1697075"/>
            <a:ext cx="1144891" cy="276999"/>
          </a:xfrm>
          <a:prstGeom prst="rect">
            <a:avLst/>
          </a:prstGeom>
          <a:solidFill>
            <a:schemeClr val="bg1"/>
          </a:solidFill>
        </p:spPr>
        <p:txBody>
          <a:bodyPr wrap="square" rtlCol="0">
            <a:spAutoFit/>
          </a:bodyPr>
          <a:lstStyle/>
          <a:p>
            <a:r>
              <a:rPr lang="en-US" sz="1200" baseline="30000" dirty="0" smtClean="0"/>
              <a:t>58</a:t>
            </a:r>
            <a:r>
              <a:rPr lang="en-US" sz="1200" dirty="0" smtClean="0"/>
              <a:t>Ni(</a:t>
            </a:r>
            <a:r>
              <a:rPr lang="en-US" sz="1200" dirty="0" err="1" smtClean="0"/>
              <a:t>d,p</a:t>
            </a:r>
            <a:r>
              <a:rPr lang="en-US" sz="1200" dirty="0" smtClean="0"/>
              <a:t>)</a:t>
            </a:r>
            <a:r>
              <a:rPr lang="en-US" sz="1200" baseline="30000" dirty="0" smtClean="0"/>
              <a:t>59</a:t>
            </a:r>
            <a:r>
              <a:rPr lang="en-US" sz="1200" dirty="0" smtClean="0"/>
              <a:t>Ni</a:t>
            </a:r>
            <a:endParaRPr lang="en-US" sz="1200" dirty="0"/>
          </a:p>
        </p:txBody>
      </p:sp>
    </p:spTree>
    <p:extLst>
      <p:ext uri="{BB962C8B-B14F-4D97-AF65-F5344CB8AC3E}">
        <p14:creationId xmlns:p14="http://schemas.microsoft.com/office/powerpoint/2010/main" val="451464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About the Single Particle States in Nuclei</a:t>
            </a:r>
            <a:endParaRPr lang="en-US" dirty="0"/>
          </a:p>
        </p:txBody>
      </p:sp>
      <p:sp>
        <p:nvSpPr>
          <p:cNvPr id="7" name="TextBox 6"/>
          <p:cNvSpPr txBox="1"/>
          <p:nvPr/>
        </p:nvSpPr>
        <p:spPr>
          <a:xfrm>
            <a:off x="5308847" y="1260745"/>
            <a:ext cx="4344229" cy="1200329"/>
          </a:xfrm>
          <a:prstGeom prst="rect">
            <a:avLst/>
          </a:prstGeom>
          <a:noFill/>
        </p:spPr>
        <p:txBody>
          <a:bodyPr wrap="square" rtlCol="0">
            <a:spAutoFit/>
          </a:bodyPr>
          <a:lstStyle/>
          <a:p>
            <a:r>
              <a:rPr lang="en-US" dirty="0" smtClean="0"/>
              <a:t>Calculating spectroscopic factors – probability that a composite nucleus looks like a core plus valence nucleon in a certain configuration  </a:t>
            </a:r>
            <a:endParaRPr lang="en-US" dirty="0"/>
          </a:p>
        </p:txBody>
      </p:sp>
      <p:pic>
        <p:nvPicPr>
          <p:cNvPr id="8" name="Picture 7"/>
          <p:cNvPicPr>
            <a:picLocks noChangeAspect="1"/>
          </p:cNvPicPr>
          <p:nvPr/>
        </p:nvPicPr>
        <p:blipFill>
          <a:blip r:embed="rId3"/>
          <a:stretch>
            <a:fillRect/>
          </a:stretch>
        </p:blipFill>
        <p:spPr>
          <a:xfrm>
            <a:off x="8916901" y="3490739"/>
            <a:ext cx="2924175" cy="838200"/>
          </a:xfrm>
          <a:prstGeom prst="rect">
            <a:avLst/>
          </a:prstGeom>
        </p:spPr>
      </p:pic>
      <p:pic>
        <p:nvPicPr>
          <p:cNvPr id="15" name="Picture 14"/>
          <p:cNvPicPr>
            <a:picLocks noChangeAspect="1"/>
          </p:cNvPicPr>
          <p:nvPr/>
        </p:nvPicPr>
        <p:blipFill>
          <a:blip r:embed="rId4"/>
          <a:stretch>
            <a:fillRect/>
          </a:stretch>
        </p:blipFill>
        <p:spPr>
          <a:xfrm>
            <a:off x="9460267" y="1967547"/>
            <a:ext cx="571500" cy="428625"/>
          </a:xfrm>
          <a:prstGeom prst="rect">
            <a:avLst/>
          </a:prstGeom>
        </p:spPr>
      </p:pic>
      <p:grpSp>
        <p:nvGrpSpPr>
          <p:cNvPr id="10" name="Group 9"/>
          <p:cNvGrpSpPr/>
          <p:nvPr/>
        </p:nvGrpSpPr>
        <p:grpSpPr>
          <a:xfrm>
            <a:off x="9824433" y="2089693"/>
            <a:ext cx="1145308" cy="1117600"/>
            <a:chOff x="4285673" y="3731491"/>
            <a:chExt cx="1145308" cy="1117600"/>
          </a:xfrm>
        </p:grpSpPr>
        <p:sp>
          <p:nvSpPr>
            <p:cNvPr id="11" name="Oval 10"/>
            <p:cNvSpPr/>
            <p:nvPr/>
          </p:nvSpPr>
          <p:spPr>
            <a:xfrm>
              <a:off x="4285673" y="3731491"/>
              <a:ext cx="1145308" cy="1117600"/>
            </a:xfrm>
            <a:prstGeom prst="ellipse">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479636" y="3897745"/>
              <a:ext cx="184728" cy="193964"/>
            </a:xfrm>
            <a:prstGeom prst="ellipse">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a:off x="4664364" y="4091709"/>
              <a:ext cx="572654" cy="563541"/>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a:blip r:embed="rId5"/>
          <a:stretch>
            <a:fillRect/>
          </a:stretch>
        </p:blipFill>
        <p:spPr>
          <a:xfrm>
            <a:off x="5078288" y="2731681"/>
            <a:ext cx="3817853" cy="3054282"/>
          </a:xfrm>
          <a:prstGeom prst="rect">
            <a:avLst/>
          </a:prstGeom>
        </p:spPr>
      </p:pic>
      <p:sp>
        <p:nvSpPr>
          <p:cNvPr id="17" name="TextBox 16"/>
          <p:cNvSpPr txBox="1"/>
          <p:nvPr/>
        </p:nvSpPr>
        <p:spPr>
          <a:xfrm>
            <a:off x="9382263" y="5267356"/>
            <a:ext cx="2380650" cy="584775"/>
          </a:xfrm>
          <a:prstGeom prst="rect">
            <a:avLst/>
          </a:prstGeom>
          <a:noFill/>
        </p:spPr>
        <p:txBody>
          <a:bodyPr wrap="square" rtlCol="0">
            <a:spAutoFit/>
          </a:bodyPr>
          <a:lstStyle/>
          <a:p>
            <a:r>
              <a:rPr lang="en-US" sz="1600" dirty="0" smtClean="0"/>
              <a:t>M.B. Tsang, et. al., PRL </a:t>
            </a:r>
            <a:r>
              <a:rPr lang="en-US" sz="1600" b="1" dirty="0" smtClean="0"/>
              <a:t>102</a:t>
            </a:r>
            <a:r>
              <a:rPr lang="en-US" sz="1600" dirty="0" smtClean="0"/>
              <a:t> 062501 (2009)</a:t>
            </a:r>
            <a:endParaRPr lang="en-US" sz="1600" dirty="0"/>
          </a:p>
        </p:txBody>
      </p:sp>
      <p:sp>
        <p:nvSpPr>
          <p:cNvPr id="18" name="TextBox 17"/>
          <p:cNvSpPr txBox="1"/>
          <p:nvPr/>
        </p:nvSpPr>
        <p:spPr>
          <a:xfrm>
            <a:off x="1365965" y="4669327"/>
            <a:ext cx="2581922" cy="307777"/>
          </a:xfrm>
          <a:prstGeom prst="rect">
            <a:avLst/>
          </a:prstGeom>
          <a:solidFill>
            <a:schemeClr val="bg1"/>
          </a:solidFill>
        </p:spPr>
        <p:txBody>
          <a:bodyPr wrap="square" rtlCol="0">
            <a:spAutoFit/>
          </a:bodyPr>
          <a:lstStyle/>
          <a:p>
            <a:r>
              <a:rPr lang="en-US" sz="1400" baseline="30000" dirty="0" smtClean="0"/>
              <a:t>10</a:t>
            </a:r>
            <a:r>
              <a:rPr lang="en-US" sz="1400" dirty="0" smtClean="0"/>
              <a:t>Be(</a:t>
            </a:r>
            <a:r>
              <a:rPr lang="en-US" sz="1400" dirty="0" err="1" smtClean="0"/>
              <a:t>d,p</a:t>
            </a:r>
            <a:r>
              <a:rPr lang="en-US" sz="1400" dirty="0" smtClean="0"/>
              <a:t>)</a:t>
            </a:r>
            <a:r>
              <a:rPr lang="en-US" sz="1400" baseline="30000" dirty="0" smtClean="0"/>
              <a:t>11</a:t>
            </a:r>
            <a:r>
              <a:rPr lang="en-US" sz="1400" dirty="0" smtClean="0"/>
              <a:t>Be @ Ed = 6 MeV</a:t>
            </a:r>
            <a:endParaRPr lang="en-US" sz="1400" dirty="0"/>
          </a:p>
        </p:txBody>
      </p:sp>
      <p:pic>
        <p:nvPicPr>
          <p:cNvPr id="19" name="Picture 18"/>
          <p:cNvPicPr>
            <a:picLocks noChangeAspect="1"/>
          </p:cNvPicPr>
          <p:nvPr/>
        </p:nvPicPr>
        <p:blipFill>
          <a:blip r:embed="rId6"/>
          <a:stretch>
            <a:fillRect/>
          </a:stretch>
        </p:blipFill>
        <p:spPr>
          <a:xfrm>
            <a:off x="721687" y="1260745"/>
            <a:ext cx="3870479" cy="3327668"/>
          </a:xfrm>
          <a:prstGeom prst="rect">
            <a:avLst/>
          </a:prstGeom>
        </p:spPr>
      </p:pic>
      <p:sp>
        <p:nvSpPr>
          <p:cNvPr id="20" name="TextBox 19"/>
          <p:cNvSpPr txBox="1"/>
          <p:nvPr/>
        </p:nvSpPr>
        <p:spPr>
          <a:xfrm>
            <a:off x="1365965" y="5268285"/>
            <a:ext cx="2809771" cy="523220"/>
          </a:xfrm>
          <a:prstGeom prst="rect">
            <a:avLst/>
          </a:prstGeom>
          <a:noFill/>
        </p:spPr>
        <p:txBody>
          <a:bodyPr wrap="square" rtlCol="0">
            <a:spAutoFit/>
          </a:bodyPr>
          <a:lstStyle/>
          <a:p>
            <a:r>
              <a:rPr lang="en-US" sz="1400" dirty="0" smtClean="0"/>
              <a:t>D.R. </a:t>
            </a:r>
            <a:r>
              <a:rPr lang="en-US" sz="1400" dirty="0" err="1" smtClean="0"/>
              <a:t>Goosman</a:t>
            </a:r>
            <a:r>
              <a:rPr lang="en-US" sz="1400" dirty="0" smtClean="0"/>
              <a:t> and R.W. Kavanagh, PRC 6 1939 (1970)</a:t>
            </a:r>
            <a:endParaRPr lang="en-US" sz="1400" dirty="0"/>
          </a:p>
        </p:txBody>
      </p:sp>
      <p:sp>
        <p:nvSpPr>
          <p:cNvPr id="3" name="TextBox 2"/>
          <p:cNvSpPr txBox="1"/>
          <p:nvPr/>
        </p:nvSpPr>
        <p:spPr>
          <a:xfrm rot="16200000">
            <a:off x="4861196" y="3986873"/>
            <a:ext cx="895302" cy="307777"/>
          </a:xfrm>
          <a:prstGeom prst="rect">
            <a:avLst/>
          </a:prstGeom>
          <a:solidFill>
            <a:schemeClr val="bg1"/>
          </a:solidFill>
        </p:spPr>
        <p:txBody>
          <a:bodyPr wrap="square" rtlCol="0">
            <a:spAutoFit/>
          </a:bodyPr>
          <a:lstStyle/>
          <a:p>
            <a:r>
              <a:rPr lang="en-US" sz="1400" dirty="0" smtClean="0"/>
              <a:t>SF (</a:t>
            </a:r>
            <a:r>
              <a:rPr lang="en-US" sz="1400" dirty="0" err="1" smtClean="0"/>
              <a:t>exp</a:t>
            </a:r>
            <a:r>
              <a:rPr lang="en-US" sz="1400" dirty="0" smtClean="0"/>
              <a:t>)</a:t>
            </a:r>
            <a:endParaRPr lang="en-US" sz="1400" dirty="0"/>
          </a:p>
        </p:txBody>
      </p:sp>
      <p:sp>
        <p:nvSpPr>
          <p:cNvPr id="21" name="TextBox 20"/>
          <p:cNvSpPr txBox="1"/>
          <p:nvPr/>
        </p:nvSpPr>
        <p:spPr>
          <a:xfrm>
            <a:off x="6638208" y="5478186"/>
            <a:ext cx="1120875" cy="307777"/>
          </a:xfrm>
          <a:prstGeom prst="rect">
            <a:avLst/>
          </a:prstGeom>
          <a:solidFill>
            <a:schemeClr val="bg1"/>
          </a:solidFill>
        </p:spPr>
        <p:txBody>
          <a:bodyPr wrap="square" rtlCol="0">
            <a:spAutoFit/>
          </a:bodyPr>
          <a:lstStyle/>
          <a:p>
            <a:r>
              <a:rPr lang="en-US" sz="1400" dirty="0" smtClean="0"/>
              <a:t>SF (theory)</a:t>
            </a:r>
            <a:endParaRPr lang="en-US" sz="1400" dirty="0"/>
          </a:p>
        </p:txBody>
      </p:sp>
      <p:pic>
        <p:nvPicPr>
          <p:cNvPr id="14" name="Picture 13"/>
          <p:cNvPicPr>
            <a:picLocks noChangeAspect="1"/>
          </p:cNvPicPr>
          <p:nvPr/>
        </p:nvPicPr>
        <p:blipFill>
          <a:blip r:embed="rId7"/>
          <a:stretch>
            <a:fillRect/>
          </a:stretch>
        </p:blipFill>
        <p:spPr>
          <a:xfrm>
            <a:off x="9330287" y="4567247"/>
            <a:ext cx="2133600" cy="447675"/>
          </a:xfrm>
          <a:prstGeom prst="rect">
            <a:avLst/>
          </a:prstGeom>
        </p:spPr>
      </p:pic>
    </p:spTree>
    <p:extLst>
      <p:ext uri="{BB962C8B-B14F-4D97-AF65-F5344CB8AC3E}">
        <p14:creationId xmlns:p14="http://schemas.microsoft.com/office/powerpoint/2010/main" val="418798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479625"/>
          </a:xfrm>
        </p:spPr>
        <p:txBody>
          <a:bodyPr/>
          <a:lstStyle/>
          <a:p>
            <a:r>
              <a:rPr lang="en-US" dirty="0" smtClean="0"/>
              <a:t>Single Channel Elastic Scattering</a:t>
            </a:r>
            <a:endParaRPr lang="en-US" dirty="0"/>
          </a:p>
        </p:txBody>
      </p:sp>
      <p:sp>
        <p:nvSpPr>
          <p:cNvPr id="6" name="Oval 5"/>
          <p:cNvSpPr/>
          <p:nvPr/>
        </p:nvSpPr>
        <p:spPr>
          <a:xfrm>
            <a:off x="588544" y="1989616"/>
            <a:ext cx="184728" cy="193964"/>
          </a:xfrm>
          <a:prstGeom prst="ellipse">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p:cNvSpPr/>
          <p:nvPr/>
        </p:nvSpPr>
        <p:spPr>
          <a:xfrm>
            <a:off x="1556274" y="1228451"/>
            <a:ext cx="572654" cy="563541"/>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9" name="Straight Arrow Connector 8"/>
          <p:cNvCxnSpPr/>
          <p:nvPr/>
        </p:nvCxnSpPr>
        <p:spPr>
          <a:xfrm flipV="1">
            <a:off x="861134" y="1686757"/>
            <a:ext cx="585926" cy="30285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839227" y="1186558"/>
            <a:ext cx="8708994" cy="646331"/>
          </a:xfrm>
          <a:prstGeom prst="rect">
            <a:avLst/>
          </a:prstGeom>
          <a:noFill/>
        </p:spPr>
        <p:txBody>
          <a:bodyPr wrap="square" rtlCol="0">
            <a:spAutoFit/>
          </a:bodyPr>
          <a:lstStyle/>
          <a:p>
            <a:r>
              <a:rPr lang="en-US" dirty="0" smtClean="0"/>
              <a:t>Connecting the theory inputs to outputs that can be compared with experiment causes a highly non-linear problem</a:t>
            </a:r>
            <a:endParaRPr lang="en-US" dirty="0"/>
          </a:p>
        </p:txBody>
      </p:sp>
      <p:pic>
        <p:nvPicPr>
          <p:cNvPr id="11" name="Picture 10"/>
          <p:cNvPicPr>
            <a:picLocks noChangeAspect="1"/>
          </p:cNvPicPr>
          <p:nvPr/>
        </p:nvPicPr>
        <p:blipFill>
          <a:blip r:embed="rId3"/>
          <a:stretch>
            <a:fillRect/>
          </a:stretch>
        </p:blipFill>
        <p:spPr>
          <a:xfrm>
            <a:off x="3840637" y="2123319"/>
            <a:ext cx="4362450" cy="704850"/>
          </a:xfrm>
          <a:prstGeom prst="rect">
            <a:avLst/>
          </a:prstGeom>
        </p:spPr>
      </p:pic>
      <p:pic>
        <p:nvPicPr>
          <p:cNvPr id="12" name="Picture 11"/>
          <p:cNvPicPr>
            <a:picLocks noChangeAspect="1"/>
          </p:cNvPicPr>
          <p:nvPr/>
        </p:nvPicPr>
        <p:blipFill>
          <a:blip r:embed="rId4"/>
          <a:stretch>
            <a:fillRect/>
          </a:stretch>
        </p:blipFill>
        <p:spPr>
          <a:xfrm>
            <a:off x="9052671" y="2270323"/>
            <a:ext cx="1857375" cy="419100"/>
          </a:xfrm>
          <a:prstGeom prst="rect">
            <a:avLst/>
          </a:prstGeom>
        </p:spPr>
      </p:pic>
      <p:pic>
        <p:nvPicPr>
          <p:cNvPr id="13" name="Picture 12"/>
          <p:cNvPicPr>
            <a:picLocks noChangeAspect="1"/>
          </p:cNvPicPr>
          <p:nvPr/>
        </p:nvPicPr>
        <p:blipFill>
          <a:blip r:embed="rId5"/>
          <a:stretch>
            <a:fillRect/>
          </a:stretch>
        </p:blipFill>
        <p:spPr>
          <a:xfrm>
            <a:off x="1733930" y="3652457"/>
            <a:ext cx="4038600" cy="561975"/>
          </a:xfrm>
          <a:prstGeom prst="rect">
            <a:avLst/>
          </a:prstGeom>
        </p:spPr>
      </p:pic>
      <p:pic>
        <p:nvPicPr>
          <p:cNvPr id="14" name="Picture 13"/>
          <p:cNvPicPr>
            <a:picLocks noChangeAspect="1"/>
          </p:cNvPicPr>
          <p:nvPr/>
        </p:nvPicPr>
        <p:blipFill>
          <a:blip r:embed="rId6"/>
          <a:stretch>
            <a:fillRect/>
          </a:stretch>
        </p:blipFill>
        <p:spPr>
          <a:xfrm>
            <a:off x="6570008" y="3581019"/>
            <a:ext cx="2609850" cy="704850"/>
          </a:xfrm>
          <a:prstGeom prst="rect">
            <a:avLst/>
          </a:prstGeom>
        </p:spPr>
      </p:pic>
      <p:pic>
        <p:nvPicPr>
          <p:cNvPr id="15" name="Picture 14"/>
          <p:cNvPicPr>
            <a:picLocks noChangeAspect="1"/>
          </p:cNvPicPr>
          <p:nvPr/>
        </p:nvPicPr>
        <p:blipFill>
          <a:blip r:embed="rId7"/>
          <a:stretch>
            <a:fillRect/>
          </a:stretch>
        </p:blipFill>
        <p:spPr>
          <a:xfrm>
            <a:off x="4337796" y="4723303"/>
            <a:ext cx="4714875" cy="895350"/>
          </a:xfrm>
          <a:prstGeom prst="rect">
            <a:avLst/>
          </a:prstGeom>
        </p:spPr>
      </p:pic>
      <p:pic>
        <p:nvPicPr>
          <p:cNvPr id="16" name="Picture 15"/>
          <p:cNvPicPr>
            <a:picLocks noChangeAspect="1"/>
          </p:cNvPicPr>
          <p:nvPr/>
        </p:nvPicPr>
        <p:blipFill>
          <a:blip r:embed="rId8"/>
          <a:stretch>
            <a:fillRect/>
          </a:stretch>
        </p:blipFill>
        <p:spPr>
          <a:xfrm>
            <a:off x="9052671" y="4299697"/>
            <a:ext cx="2495550" cy="447675"/>
          </a:xfrm>
          <a:prstGeom prst="rect">
            <a:avLst/>
          </a:prstGeom>
        </p:spPr>
      </p:pic>
      <p:pic>
        <p:nvPicPr>
          <p:cNvPr id="17" name="Picture 16"/>
          <p:cNvPicPr>
            <a:picLocks noChangeAspect="1"/>
          </p:cNvPicPr>
          <p:nvPr/>
        </p:nvPicPr>
        <p:blipFill>
          <a:blip r:embed="rId9"/>
          <a:stretch>
            <a:fillRect/>
          </a:stretch>
        </p:blipFill>
        <p:spPr>
          <a:xfrm>
            <a:off x="9200309" y="5067300"/>
            <a:ext cx="2200275" cy="685800"/>
          </a:xfrm>
          <a:prstGeom prst="rect">
            <a:avLst/>
          </a:prstGeom>
        </p:spPr>
      </p:pic>
      <p:sp>
        <p:nvSpPr>
          <p:cNvPr id="18" name="TextBox 17"/>
          <p:cNvSpPr txBox="1"/>
          <p:nvPr/>
        </p:nvSpPr>
        <p:spPr>
          <a:xfrm>
            <a:off x="588544" y="4570813"/>
            <a:ext cx="3427644" cy="1200329"/>
          </a:xfrm>
          <a:prstGeom prst="rect">
            <a:avLst/>
          </a:prstGeom>
          <a:noFill/>
        </p:spPr>
        <p:txBody>
          <a:bodyPr wrap="square" rtlCol="0">
            <a:spAutoFit/>
          </a:bodyPr>
          <a:lstStyle/>
          <a:p>
            <a:r>
              <a:rPr lang="en-US" dirty="0" smtClean="0"/>
              <a:t>Theoretical angular distributions can be compared to experiment but connecting back to the potential is not trivial</a:t>
            </a:r>
            <a:endParaRPr lang="en-US" dirty="0"/>
          </a:p>
        </p:txBody>
      </p:sp>
      <p:sp>
        <p:nvSpPr>
          <p:cNvPr id="19" name="TextBox 18"/>
          <p:cNvSpPr txBox="1"/>
          <p:nvPr/>
        </p:nvSpPr>
        <p:spPr>
          <a:xfrm>
            <a:off x="1447060" y="3184550"/>
            <a:ext cx="7293528" cy="369332"/>
          </a:xfrm>
          <a:prstGeom prst="rect">
            <a:avLst/>
          </a:prstGeom>
          <a:noFill/>
        </p:spPr>
        <p:txBody>
          <a:bodyPr wrap="square" rtlCol="0">
            <a:spAutoFit/>
          </a:bodyPr>
          <a:lstStyle/>
          <a:p>
            <a:r>
              <a:rPr lang="en-US" dirty="0" smtClean="0"/>
              <a:t>Connect to the scattering boundary conditions through the R-matrix</a:t>
            </a:r>
            <a:endParaRPr lang="en-US" dirty="0"/>
          </a:p>
        </p:txBody>
      </p:sp>
      <p:sp>
        <p:nvSpPr>
          <p:cNvPr id="20" name="TextBox 14"/>
          <p:cNvSpPr txBox="1">
            <a:spLocks noChangeArrowheads="1"/>
          </p:cNvSpPr>
          <p:nvPr/>
        </p:nvSpPr>
        <p:spPr bwMode="auto">
          <a:xfrm>
            <a:off x="7190534" y="6115228"/>
            <a:ext cx="4920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a:solidFill>
                  <a:schemeClr val="tx1"/>
                </a:solidFill>
              </a:rPr>
              <a:t>I.J. Thompson and F.M. Nunes, </a:t>
            </a:r>
            <a:r>
              <a:rPr lang="en-US" altLang="en-US" sz="1200" i="1" dirty="0">
                <a:solidFill>
                  <a:schemeClr val="tx1"/>
                </a:solidFill>
              </a:rPr>
              <a:t>Nuclear Reactions for Astrophysics</a:t>
            </a:r>
            <a:r>
              <a:rPr lang="en-US" altLang="en-US" sz="1200" dirty="0">
                <a:solidFill>
                  <a:schemeClr val="tx1"/>
                </a:solidFill>
              </a:rPr>
              <a:t>, (Cambridge University Press, Cambridge, 2009)</a:t>
            </a:r>
          </a:p>
        </p:txBody>
      </p:sp>
    </p:spTree>
    <p:extLst>
      <p:ext uri="{BB962C8B-B14F-4D97-AF65-F5344CB8AC3E}">
        <p14:creationId xmlns:p14="http://schemas.microsoft.com/office/powerpoint/2010/main" val="1984211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Uncertainties in Reaction Theory</a:t>
            </a:r>
            <a:endParaRPr lang="en-US" dirty="0"/>
          </a:p>
        </p:txBody>
      </p:sp>
      <p:sp>
        <p:nvSpPr>
          <p:cNvPr id="4" name="Rectangle 3"/>
          <p:cNvSpPr/>
          <p:nvPr/>
        </p:nvSpPr>
        <p:spPr>
          <a:xfrm>
            <a:off x="580572" y="1366980"/>
            <a:ext cx="11030857" cy="467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p:cNvSpPr txBox="1"/>
          <p:nvPr/>
        </p:nvSpPr>
        <p:spPr>
          <a:xfrm>
            <a:off x="1957450" y="997648"/>
            <a:ext cx="2761673" cy="369332"/>
          </a:xfrm>
          <a:prstGeom prst="rect">
            <a:avLst/>
          </a:prstGeom>
          <a:noFill/>
        </p:spPr>
        <p:txBody>
          <a:bodyPr wrap="square" rtlCol="0">
            <a:spAutoFit/>
          </a:bodyPr>
          <a:lstStyle/>
          <a:p>
            <a:r>
              <a:rPr lang="en-US" dirty="0" smtClean="0"/>
              <a:t>Systematic Uncertainties</a:t>
            </a:r>
            <a:endParaRPr lang="en-US" dirty="0"/>
          </a:p>
        </p:txBody>
      </p:sp>
      <p:cxnSp>
        <p:nvCxnSpPr>
          <p:cNvPr id="7" name="Straight Connector 6"/>
          <p:cNvCxnSpPr>
            <a:stCxn id="4" idx="0"/>
            <a:endCxn id="4" idx="2"/>
          </p:cNvCxnSpPr>
          <p:nvPr/>
        </p:nvCxnSpPr>
        <p:spPr>
          <a:xfrm>
            <a:off x="6096001" y="1366980"/>
            <a:ext cx="0" cy="4673600"/>
          </a:xfrm>
          <a:prstGeom prst="line">
            <a:avLst/>
          </a:prstGeom>
          <a:ln w="28575"/>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7565903" y="997648"/>
            <a:ext cx="2575624" cy="369332"/>
          </a:xfrm>
          <a:prstGeom prst="rect">
            <a:avLst/>
          </a:prstGeom>
          <a:noFill/>
        </p:spPr>
        <p:txBody>
          <a:bodyPr wrap="square" rtlCol="0">
            <a:spAutoFit/>
          </a:bodyPr>
          <a:lstStyle/>
          <a:p>
            <a:r>
              <a:rPr lang="en-US" dirty="0" smtClean="0"/>
              <a:t>Statistical Uncertainties</a:t>
            </a:r>
            <a:endParaRPr lang="en-US" dirty="0"/>
          </a:p>
        </p:txBody>
      </p:sp>
      <p:sp>
        <p:nvSpPr>
          <p:cNvPr id="10" name="TextBox 9"/>
          <p:cNvSpPr txBox="1"/>
          <p:nvPr/>
        </p:nvSpPr>
        <p:spPr>
          <a:xfrm>
            <a:off x="816759" y="1551646"/>
            <a:ext cx="2521527" cy="369332"/>
          </a:xfrm>
          <a:prstGeom prst="rect">
            <a:avLst/>
          </a:prstGeom>
          <a:noFill/>
        </p:spPr>
        <p:txBody>
          <a:bodyPr wrap="square" rtlCol="0">
            <a:spAutoFit/>
          </a:bodyPr>
          <a:lstStyle/>
          <a:p>
            <a:r>
              <a:rPr lang="en-US" dirty="0" smtClean="0"/>
              <a:t>Shape of the potential</a:t>
            </a:r>
            <a:endParaRPr lang="en-US" dirty="0"/>
          </a:p>
        </p:txBody>
      </p:sp>
      <p:sp>
        <p:nvSpPr>
          <p:cNvPr id="11" name="TextBox 10"/>
          <p:cNvSpPr txBox="1"/>
          <p:nvPr/>
        </p:nvSpPr>
        <p:spPr>
          <a:xfrm>
            <a:off x="1594263" y="4138022"/>
            <a:ext cx="2260270" cy="369332"/>
          </a:xfrm>
          <a:prstGeom prst="rect">
            <a:avLst/>
          </a:prstGeom>
          <a:noFill/>
        </p:spPr>
        <p:txBody>
          <a:bodyPr wrap="square" rtlCol="0">
            <a:spAutoFit/>
          </a:bodyPr>
          <a:lstStyle/>
          <a:p>
            <a:r>
              <a:rPr lang="en-US" dirty="0" smtClean="0"/>
              <a:t>Model simplification</a:t>
            </a:r>
            <a:endParaRPr lang="en-US" dirty="0"/>
          </a:p>
        </p:txBody>
      </p:sp>
      <p:sp>
        <p:nvSpPr>
          <p:cNvPr id="12" name="TextBox 11"/>
          <p:cNvSpPr txBox="1"/>
          <p:nvPr/>
        </p:nvSpPr>
        <p:spPr>
          <a:xfrm>
            <a:off x="8211127" y="1551646"/>
            <a:ext cx="3297382" cy="369332"/>
          </a:xfrm>
          <a:prstGeom prst="rect">
            <a:avLst/>
          </a:prstGeom>
          <a:noFill/>
        </p:spPr>
        <p:txBody>
          <a:bodyPr wrap="square" rtlCol="0">
            <a:spAutoFit/>
          </a:bodyPr>
          <a:lstStyle/>
          <a:p>
            <a:r>
              <a:rPr lang="en-US" dirty="0" smtClean="0"/>
              <a:t>Constraints on parameters</a:t>
            </a:r>
            <a:endParaRPr lang="en-US" dirty="0"/>
          </a:p>
        </p:txBody>
      </p:sp>
      <p:sp>
        <p:nvSpPr>
          <p:cNvPr id="13" name="TextBox 12"/>
          <p:cNvSpPr txBox="1"/>
          <p:nvPr/>
        </p:nvSpPr>
        <p:spPr>
          <a:xfrm>
            <a:off x="6400800" y="4470339"/>
            <a:ext cx="2817091" cy="369332"/>
          </a:xfrm>
          <a:prstGeom prst="rect">
            <a:avLst/>
          </a:prstGeom>
          <a:noFill/>
        </p:spPr>
        <p:txBody>
          <a:bodyPr wrap="square" rtlCol="0">
            <a:spAutoFit/>
          </a:bodyPr>
          <a:lstStyle/>
          <a:p>
            <a:r>
              <a:rPr lang="en-US" dirty="0" smtClean="0"/>
              <a:t>Convergence of functions</a:t>
            </a:r>
            <a:endParaRPr lang="en-US" dirty="0"/>
          </a:p>
        </p:txBody>
      </p:sp>
      <p:pic>
        <p:nvPicPr>
          <p:cNvPr id="14" name="Picture 13"/>
          <p:cNvPicPr>
            <a:picLocks noChangeAspect="1"/>
          </p:cNvPicPr>
          <p:nvPr/>
        </p:nvPicPr>
        <p:blipFill>
          <a:blip r:embed="rId3"/>
          <a:stretch>
            <a:fillRect/>
          </a:stretch>
        </p:blipFill>
        <p:spPr>
          <a:xfrm>
            <a:off x="6400800" y="5024337"/>
            <a:ext cx="2073852" cy="765180"/>
          </a:xfrm>
          <a:prstGeom prst="rect">
            <a:avLst/>
          </a:prstGeom>
        </p:spPr>
      </p:pic>
      <p:sp>
        <p:nvSpPr>
          <p:cNvPr id="15" name="Oval 14"/>
          <p:cNvSpPr/>
          <p:nvPr/>
        </p:nvSpPr>
        <p:spPr>
          <a:xfrm>
            <a:off x="1108363" y="4525635"/>
            <a:ext cx="369455" cy="369455"/>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3" name="Group 22"/>
          <p:cNvGrpSpPr/>
          <p:nvPr/>
        </p:nvGrpSpPr>
        <p:grpSpPr>
          <a:xfrm>
            <a:off x="1460335" y="4935181"/>
            <a:ext cx="992909" cy="943492"/>
            <a:chOff x="1944254" y="4548830"/>
            <a:chExt cx="992909" cy="943492"/>
          </a:xfrm>
        </p:grpSpPr>
        <p:sp>
          <p:nvSpPr>
            <p:cNvPr id="16" name="Oval 15"/>
            <p:cNvSpPr/>
            <p:nvPr/>
          </p:nvSpPr>
          <p:spPr>
            <a:xfrm>
              <a:off x="1944254" y="4892506"/>
              <a:ext cx="369455" cy="369455"/>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Oval 16"/>
            <p:cNvSpPr/>
            <p:nvPr/>
          </p:nvSpPr>
          <p:spPr>
            <a:xfrm>
              <a:off x="2078182" y="4607144"/>
              <a:ext cx="369455" cy="369455"/>
            </a:xfrm>
            <a:prstGeom prst="ellipse">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Oval 17"/>
            <p:cNvSpPr/>
            <p:nvPr/>
          </p:nvSpPr>
          <p:spPr>
            <a:xfrm>
              <a:off x="2476004" y="5055944"/>
              <a:ext cx="369455" cy="369455"/>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p:cNvSpPr/>
            <p:nvPr/>
          </p:nvSpPr>
          <p:spPr>
            <a:xfrm>
              <a:off x="2222664" y="4848126"/>
              <a:ext cx="369455" cy="369455"/>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Oval 19"/>
            <p:cNvSpPr/>
            <p:nvPr/>
          </p:nvSpPr>
          <p:spPr>
            <a:xfrm>
              <a:off x="2567708" y="4747491"/>
              <a:ext cx="369455" cy="369455"/>
            </a:xfrm>
            <a:prstGeom prst="ellipse">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Oval 20"/>
            <p:cNvSpPr/>
            <p:nvPr/>
          </p:nvSpPr>
          <p:spPr>
            <a:xfrm>
              <a:off x="2350653" y="4548830"/>
              <a:ext cx="369455" cy="369455"/>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p:cNvSpPr/>
            <p:nvPr/>
          </p:nvSpPr>
          <p:spPr>
            <a:xfrm>
              <a:off x="2159990" y="5122867"/>
              <a:ext cx="369455" cy="369455"/>
            </a:xfrm>
            <a:prstGeom prst="ellipse">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4" name="Oval 23"/>
          <p:cNvSpPr/>
          <p:nvPr/>
        </p:nvSpPr>
        <p:spPr>
          <a:xfrm>
            <a:off x="3980876" y="4414614"/>
            <a:ext cx="369455" cy="369455"/>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p:cNvSpPr/>
          <p:nvPr/>
        </p:nvSpPr>
        <p:spPr>
          <a:xfrm>
            <a:off x="4517905" y="4865063"/>
            <a:ext cx="1046346" cy="995774"/>
          </a:xfrm>
          <a:prstGeom prst="ellipse">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ight Arrow 25"/>
          <p:cNvSpPr/>
          <p:nvPr/>
        </p:nvSpPr>
        <p:spPr>
          <a:xfrm>
            <a:off x="2929906" y="5133842"/>
            <a:ext cx="975426" cy="4257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TextBox 3"/>
          <p:cNvSpPr txBox="1">
            <a:spLocks noChangeArrowheads="1"/>
          </p:cNvSpPr>
          <p:nvPr/>
        </p:nvSpPr>
        <p:spPr bwMode="auto">
          <a:xfrm>
            <a:off x="7978588" y="6184965"/>
            <a:ext cx="411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00" dirty="0">
                <a:solidFill>
                  <a:schemeClr val="tx1"/>
                </a:solidFill>
              </a:rPr>
              <a:t>A.E. Lovell and F.M. Nunes J. Phys. G </a:t>
            </a:r>
            <a:r>
              <a:rPr lang="en-US" altLang="en-US" sz="1200" b="1" dirty="0">
                <a:solidFill>
                  <a:schemeClr val="tx1"/>
                </a:solidFill>
              </a:rPr>
              <a:t>42</a:t>
            </a:r>
            <a:r>
              <a:rPr lang="en-US" altLang="en-US" sz="1200" dirty="0">
                <a:solidFill>
                  <a:schemeClr val="tx1"/>
                </a:solidFill>
              </a:rPr>
              <a:t> 034014 (2015)</a:t>
            </a:r>
          </a:p>
        </p:txBody>
      </p:sp>
      <p:pic>
        <p:nvPicPr>
          <p:cNvPr id="34" name="Picture 33"/>
          <p:cNvPicPr>
            <a:picLocks noChangeAspect="1"/>
          </p:cNvPicPr>
          <p:nvPr/>
        </p:nvPicPr>
        <p:blipFill>
          <a:blip r:embed="rId4"/>
          <a:stretch>
            <a:fillRect/>
          </a:stretch>
        </p:blipFill>
        <p:spPr>
          <a:xfrm>
            <a:off x="7809345" y="2052415"/>
            <a:ext cx="3190875" cy="2286000"/>
          </a:xfrm>
          <a:prstGeom prst="rect">
            <a:avLst/>
          </a:prstGeom>
        </p:spPr>
      </p:pic>
      <p:pic>
        <p:nvPicPr>
          <p:cNvPr id="35" name="Picture 34"/>
          <p:cNvPicPr>
            <a:picLocks noChangeAspect="1"/>
          </p:cNvPicPr>
          <p:nvPr/>
        </p:nvPicPr>
        <p:blipFill>
          <a:blip r:embed="rId5"/>
          <a:stretch>
            <a:fillRect/>
          </a:stretch>
        </p:blipFill>
        <p:spPr>
          <a:xfrm>
            <a:off x="1646979" y="1949756"/>
            <a:ext cx="3514725" cy="2085975"/>
          </a:xfrm>
          <a:prstGeom prst="rect">
            <a:avLst/>
          </a:prstGeom>
        </p:spPr>
      </p:pic>
      <p:sp>
        <p:nvSpPr>
          <p:cNvPr id="32" name="TextBox 31"/>
          <p:cNvSpPr txBox="1"/>
          <p:nvPr/>
        </p:nvSpPr>
        <p:spPr>
          <a:xfrm>
            <a:off x="4345169" y="1767089"/>
            <a:ext cx="786414" cy="307777"/>
          </a:xfrm>
          <a:prstGeom prst="rect">
            <a:avLst/>
          </a:prstGeom>
          <a:noFill/>
        </p:spPr>
        <p:txBody>
          <a:bodyPr wrap="square" rtlCol="0">
            <a:spAutoFit/>
          </a:bodyPr>
          <a:lstStyle/>
          <a:p>
            <a:r>
              <a:rPr lang="en-US" sz="1400" dirty="0" smtClean="0"/>
              <a:t>r (</a:t>
            </a:r>
            <a:r>
              <a:rPr lang="en-US" sz="1400" dirty="0" err="1" smtClean="0"/>
              <a:t>fm</a:t>
            </a:r>
            <a:r>
              <a:rPr lang="en-US" sz="1400" dirty="0" smtClean="0"/>
              <a:t>)</a:t>
            </a:r>
            <a:endParaRPr lang="en-US" sz="1400" dirty="0"/>
          </a:p>
        </p:txBody>
      </p:sp>
      <p:sp>
        <p:nvSpPr>
          <p:cNvPr id="33" name="TextBox 32"/>
          <p:cNvSpPr txBox="1"/>
          <p:nvPr/>
        </p:nvSpPr>
        <p:spPr>
          <a:xfrm rot="16200000">
            <a:off x="1011006" y="2924118"/>
            <a:ext cx="964298" cy="307777"/>
          </a:xfrm>
          <a:prstGeom prst="rect">
            <a:avLst/>
          </a:prstGeom>
          <a:noFill/>
        </p:spPr>
        <p:txBody>
          <a:bodyPr wrap="square" rtlCol="0">
            <a:spAutoFit/>
          </a:bodyPr>
          <a:lstStyle/>
          <a:p>
            <a:r>
              <a:rPr lang="en-US" sz="1400" dirty="0"/>
              <a:t>V</a:t>
            </a:r>
            <a:r>
              <a:rPr lang="en-US" sz="1400" dirty="0" smtClean="0"/>
              <a:t> (MeV)</a:t>
            </a:r>
            <a:endParaRPr lang="en-US" sz="1400" dirty="0"/>
          </a:p>
        </p:txBody>
      </p:sp>
    </p:spTree>
    <p:extLst>
      <p:ext uri="{BB962C8B-B14F-4D97-AF65-F5344CB8AC3E}">
        <p14:creationId xmlns:p14="http://schemas.microsoft.com/office/powerpoint/2010/main" val="3213791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Previously Exploring These Errors</a:t>
            </a:r>
            <a:endParaRPr lang="en-US" dirty="0"/>
          </a:p>
        </p:txBody>
      </p:sp>
      <p:sp>
        <p:nvSpPr>
          <p:cNvPr id="4" name="Rectangle 3"/>
          <p:cNvSpPr/>
          <p:nvPr/>
        </p:nvSpPr>
        <p:spPr>
          <a:xfrm>
            <a:off x="580572" y="1366980"/>
            <a:ext cx="11030857" cy="467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p:cNvSpPr txBox="1"/>
          <p:nvPr/>
        </p:nvSpPr>
        <p:spPr>
          <a:xfrm>
            <a:off x="1957450" y="997648"/>
            <a:ext cx="2761673" cy="369332"/>
          </a:xfrm>
          <a:prstGeom prst="rect">
            <a:avLst/>
          </a:prstGeom>
          <a:noFill/>
        </p:spPr>
        <p:txBody>
          <a:bodyPr wrap="square" rtlCol="0">
            <a:spAutoFit/>
          </a:bodyPr>
          <a:lstStyle/>
          <a:p>
            <a:r>
              <a:rPr lang="en-US" dirty="0" smtClean="0"/>
              <a:t>Systematic Uncertainties</a:t>
            </a:r>
            <a:endParaRPr lang="en-US" dirty="0"/>
          </a:p>
        </p:txBody>
      </p:sp>
      <p:cxnSp>
        <p:nvCxnSpPr>
          <p:cNvPr id="7" name="Straight Connector 6"/>
          <p:cNvCxnSpPr>
            <a:stCxn id="4" idx="0"/>
            <a:endCxn id="4" idx="2"/>
          </p:cNvCxnSpPr>
          <p:nvPr/>
        </p:nvCxnSpPr>
        <p:spPr>
          <a:xfrm>
            <a:off x="6096001" y="1366980"/>
            <a:ext cx="0" cy="4673600"/>
          </a:xfrm>
          <a:prstGeom prst="line">
            <a:avLst/>
          </a:prstGeom>
          <a:ln w="28575"/>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7565903" y="997648"/>
            <a:ext cx="2575624" cy="369332"/>
          </a:xfrm>
          <a:prstGeom prst="rect">
            <a:avLst/>
          </a:prstGeom>
          <a:noFill/>
        </p:spPr>
        <p:txBody>
          <a:bodyPr wrap="square" rtlCol="0">
            <a:spAutoFit/>
          </a:bodyPr>
          <a:lstStyle/>
          <a:p>
            <a:r>
              <a:rPr lang="en-US" dirty="0" smtClean="0"/>
              <a:t>Statistical Uncertainties</a:t>
            </a:r>
            <a:endParaRPr lang="en-US" dirty="0"/>
          </a:p>
        </p:txBody>
      </p:sp>
      <p:sp>
        <p:nvSpPr>
          <p:cNvPr id="11" name="TextBox 10"/>
          <p:cNvSpPr txBox="1"/>
          <p:nvPr/>
        </p:nvSpPr>
        <p:spPr>
          <a:xfrm>
            <a:off x="587382" y="3923855"/>
            <a:ext cx="2260270" cy="369332"/>
          </a:xfrm>
          <a:prstGeom prst="rect">
            <a:avLst/>
          </a:prstGeom>
          <a:noFill/>
        </p:spPr>
        <p:txBody>
          <a:bodyPr wrap="square" rtlCol="0">
            <a:spAutoFit/>
          </a:bodyPr>
          <a:lstStyle/>
          <a:p>
            <a:r>
              <a:rPr lang="en-US" dirty="0" smtClean="0"/>
              <a:t>Model simplification</a:t>
            </a:r>
            <a:endParaRPr lang="en-US" dirty="0"/>
          </a:p>
        </p:txBody>
      </p:sp>
      <p:sp>
        <p:nvSpPr>
          <p:cNvPr id="12" name="TextBox 11"/>
          <p:cNvSpPr txBox="1"/>
          <p:nvPr/>
        </p:nvSpPr>
        <p:spPr>
          <a:xfrm>
            <a:off x="8211127" y="1551646"/>
            <a:ext cx="3297382" cy="369332"/>
          </a:xfrm>
          <a:prstGeom prst="rect">
            <a:avLst/>
          </a:prstGeom>
          <a:noFill/>
        </p:spPr>
        <p:txBody>
          <a:bodyPr wrap="square" rtlCol="0">
            <a:spAutoFit/>
          </a:bodyPr>
          <a:lstStyle/>
          <a:p>
            <a:r>
              <a:rPr lang="en-US" dirty="0" smtClean="0"/>
              <a:t>Constraints on parameters</a:t>
            </a:r>
            <a:endParaRPr lang="en-US" dirty="0"/>
          </a:p>
        </p:txBody>
      </p:sp>
      <p:grpSp>
        <p:nvGrpSpPr>
          <p:cNvPr id="45" name="Group 44"/>
          <p:cNvGrpSpPr/>
          <p:nvPr/>
        </p:nvGrpSpPr>
        <p:grpSpPr>
          <a:xfrm>
            <a:off x="6840867" y="2105644"/>
            <a:ext cx="4446984" cy="1387079"/>
            <a:chOff x="3855928" y="2572383"/>
            <a:chExt cx="4446984" cy="1387079"/>
          </a:xfrm>
        </p:grpSpPr>
        <p:pic>
          <p:nvPicPr>
            <p:cNvPr id="46"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5928" y="2575360"/>
              <a:ext cx="4446984" cy="138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46"/>
            <p:cNvSpPr/>
            <p:nvPr/>
          </p:nvSpPr>
          <p:spPr>
            <a:xfrm>
              <a:off x="6079420" y="2572383"/>
              <a:ext cx="2134195" cy="1384102"/>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88"/>
            </a:p>
          </p:txBody>
        </p:sp>
      </p:grpSp>
      <p:pic>
        <p:nvPicPr>
          <p:cNvPr id="48" name="Picture 4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47652" y="3489746"/>
            <a:ext cx="322957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3"/>
          <p:cNvSpPr txBox="1">
            <a:spLocks noChangeArrowheads="1"/>
          </p:cNvSpPr>
          <p:nvPr/>
        </p:nvSpPr>
        <p:spPr bwMode="auto">
          <a:xfrm>
            <a:off x="815451" y="5080298"/>
            <a:ext cx="2013422"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125" dirty="0"/>
              <a:t>F.M. Nunes and A. </a:t>
            </a:r>
            <a:r>
              <a:rPr lang="en-US" altLang="en-US" sz="1125" dirty="0" err="1"/>
              <a:t>Deltuva</a:t>
            </a:r>
            <a:r>
              <a:rPr lang="en-US" altLang="en-US" sz="1125" dirty="0"/>
              <a:t>, PRC </a:t>
            </a:r>
            <a:r>
              <a:rPr lang="en-US" altLang="en-US" sz="1125" b="1" dirty="0"/>
              <a:t>84</a:t>
            </a:r>
            <a:r>
              <a:rPr lang="en-US" altLang="en-US" sz="1125" dirty="0"/>
              <a:t> 034607 (2011)</a:t>
            </a:r>
          </a:p>
        </p:txBody>
      </p:sp>
      <p:sp>
        <p:nvSpPr>
          <p:cNvPr id="50" name="TextBox 3"/>
          <p:cNvSpPr txBox="1">
            <a:spLocks noChangeArrowheads="1"/>
          </p:cNvSpPr>
          <p:nvPr/>
        </p:nvSpPr>
        <p:spPr bwMode="auto">
          <a:xfrm>
            <a:off x="953005" y="4385346"/>
            <a:ext cx="1522215" cy="61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688" baseline="30000" dirty="0">
                <a:solidFill>
                  <a:srgbClr val="0F0C8F"/>
                </a:solidFill>
              </a:rPr>
              <a:t>12</a:t>
            </a:r>
            <a:r>
              <a:rPr lang="en-US" altLang="en-US" sz="1688" dirty="0">
                <a:solidFill>
                  <a:srgbClr val="0F0C8F"/>
                </a:solidFill>
              </a:rPr>
              <a:t>C(</a:t>
            </a:r>
            <a:r>
              <a:rPr lang="en-US" altLang="en-US" sz="1688" dirty="0" err="1">
                <a:solidFill>
                  <a:srgbClr val="0F0C8F"/>
                </a:solidFill>
              </a:rPr>
              <a:t>d,p</a:t>
            </a:r>
            <a:r>
              <a:rPr lang="en-US" altLang="en-US" sz="1688" dirty="0">
                <a:solidFill>
                  <a:srgbClr val="0F0C8F"/>
                </a:solidFill>
              </a:rPr>
              <a:t>)</a:t>
            </a:r>
            <a:r>
              <a:rPr lang="en-US" altLang="en-US" sz="1688" baseline="30000" dirty="0">
                <a:solidFill>
                  <a:srgbClr val="0F0C8F"/>
                </a:solidFill>
              </a:rPr>
              <a:t>13</a:t>
            </a:r>
            <a:r>
              <a:rPr lang="en-US" altLang="en-US" sz="1688" dirty="0">
                <a:solidFill>
                  <a:srgbClr val="0F0C8F"/>
                </a:solidFill>
              </a:rPr>
              <a:t>C at E</a:t>
            </a:r>
            <a:r>
              <a:rPr lang="en-US" altLang="en-US" sz="1688" baseline="-25000" dirty="0">
                <a:solidFill>
                  <a:srgbClr val="0F0C8F"/>
                </a:solidFill>
              </a:rPr>
              <a:t>d</a:t>
            </a:r>
            <a:r>
              <a:rPr lang="en-US" altLang="en-US" sz="1688" dirty="0">
                <a:solidFill>
                  <a:srgbClr val="0F0C8F"/>
                </a:solidFill>
              </a:rPr>
              <a:t>=56 MeV</a:t>
            </a:r>
          </a:p>
        </p:txBody>
      </p:sp>
      <p:sp>
        <p:nvSpPr>
          <p:cNvPr id="51" name="TextBox 3"/>
          <p:cNvSpPr txBox="1">
            <a:spLocks noChangeArrowheads="1"/>
          </p:cNvSpPr>
          <p:nvPr/>
        </p:nvSpPr>
        <p:spPr bwMode="auto">
          <a:xfrm>
            <a:off x="7135546" y="3932034"/>
            <a:ext cx="3857625"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25" dirty="0"/>
              <a:t>A.E. Lovell and F.M. Nunes J. Phys. G </a:t>
            </a:r>
            <a:r>
              <a:rPr lang="en-US" altLang="en-US" sz="1125" b="1" dirty="0"/>
              <a:t>42</a:t>
            </a:r>
            <a:r>
              <a:rPr lang="en-US" altLang="en-US" sz="1125" dirty="0"/>
              <a:t> 034014 (2015)</a:t>
            </a:r>
          </a:p>
        </p:txBody>
      </p:sp>
      <p:sp>
        <p:nvSpPr>
          <p:cNvPr id="52" name="TextBox 3"/>
          <p:cNvSpPr txBox="1">
            <a:spLocks noChangeArrowheads="1"/>
          </p:cNvSpPr>
          <p:nvPr/>
        </p:nvSpPr>
        <p:spPr bwMode="auto">
          <a:xfrm>
            <a:off x="7168304" y="3564985"/>
            <a:ext cx="3571875" cy="35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88" baseline="30000" dirty="0">
                <a:solidFill>
                  <a:srgbClr val="C00000"/>
                </a:solidFill>
              </a:rPr>
              <a:t>48</a:t>
            </a:r>
            <a:r>
              <a:rPr lang="en-US" altLang="en-US" sz="1688" dirty="0">
                <a:solidFill>
                  <a:srgbClr val="C00000"/>
                </a:solidFill>
              </a:rPr>
              <a:t>Ca(</a:t>
            </a:r>
            <a:r>
              <a:rPr lang="en-US" altLang="en-US" sz="1688" dirty="0" err="1">
                <a:solidFill>
                  <a:srgbClr val="C00000"/>
                </a:solidFill>
              </a:rPr>
              <a:t>d,p</a:t>
            </a:r>
            <a:r>
              <a:rPr lang="en-US" altLang="en-US" sz="1688" dirty="0">
                <a:solidFill>
                  <a:srgbClr val="C00000"/>
                </a:solidFill>
              </a:rPr>
              <a:t>)</a:t>
            </a:r>
            <a:r>
              <a:rPr lang="en-US" altLang="en-US" sz="1688" baseline="30000" dirty="0">
                <a:solidFill>
                  <a:srgbClr val="C00000"/>
                </a:solidFill>
              </a:rPr>
              <a:t>49</a:t>
            </a:r>
            <a:r>
              <a:rPr lang="en-US" altLang="en-US" sz="1688" dirty="0">
                <a:solidFill>
                  <a:srgbClr val="C00000"/>
                </a:solidFill>
              </a:rPr>
              <a:t>Ca and </a:t>
            </a:r>
            <a:r>
              <a:rPr lang="en-US" altLang="en-US" sz="1688" baseline="30000" dirty="0">
                <a:solidFill>
                  <a:srgbClr val="C00000"/>
                </a:solidFill>
              </a:rPr>
              <a:t>132</a:t>
            </a:r>
            <a:r>
              <a:rPr lang="en-US" altLang="en-US" sz="1688" dirty="0">
                <a:solidFill>
                  <a:srgbClr val="C00000"/>
                </a:solidFill>
              </a:rPr>
              <a:t>Sn(</a:t>
            </a:r>
            <a:r>
              <a:rPr lang="en-US" altLang="en-US" sz="1688" dirty="0" err="1">
                <a:solidFill>
                  <a:srgbClr val="C00000"/>
                </a:solidFill>
              </a:rPr>
              <a:t>d,p</a:t>
            </a:r>
            <a:r>
              <a:rPr lang="en-US" altLang="en-US" sz="1688" dirty="0">
                <a:solidFill>
                  <a:srgbClr val="C00000"/>
                </a:solidFill>
              </a:rPr>
              <a:t>)</a:t>
            </a:r>
            <a:r>
              <a:rPr lang="en-US" altLang="en-US" sz="1688" baseline="30000" dirty="0">
                <a:solidFill>
                  <a:srgbClr val="C00000"/>
                </a:solidFill>
              </a:rPr>
              <a:t>133</a:t>
            </a:r>
            <a:r>
              <a:rPr lang="en-US" altLang="en-US" sz="1688" dirty="0">
                <a:solidFill>
                  <a:srgbClr val="C00000"/>
                </a:solidFill>
              </a:rPr>
              <a:t>Sn</a:t>
            </a:r>
          </a:p>
        </p:txBody>
      </p:sp>
    </p:spTree>
    <p:extLst>
      <p:ext uri="{BB962C8B-B14F-4D97-AF65-F5344CB8AC3E}">
        <p14:creationId xmlns:p14="http://schemas.microsoft.com/office/powerpoint/2010/main" val="3201831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Chain Monte Carlo</a:t>
            </a:r>
            <a:endParaRPr lang="en-US" dirty="0"/>
          </a:p>
        </p:txBody>
      </p:sp>
      <p:sp>
        <p:nvSpPr>
          <p:cNvPr id="3" name="Content Placeholder 2"/>
          <p:cNvSpPr>
            <a:spLocks noGrp="1"/>
          </p:cNvSpPr>
          <p:nvPr>
            <p:ph idx="1"/>
          </p:nvPr>
        </p:nvSpPr>
        <p:spPr/>
        <p:txBody>
          <a:bodyPr/>
          <a:lstStyle/>
          <a:p>
            <a:r>
              <a:rPr lang="en-US" sz="2000" dirty="0" smtClean="0"/>
              <a:t>Using a Metropolis-Hastings Algorithm, where each parameter’s step is drawn independently from every other parameter and has a fixed size</a:t>
            </a:r>
          </a:p>
          <a:p>
            <a:r>
              <a:rPr lang="en-US" sz="2000" dirty="0" smtClean="0"/>
              <a:t>Begin with an initial set of parameters, set the prior, p(H</a:t>
            </a:r>
            <a:r>
              <a:rPr lang="en-US" sz="2000" baseline="-25000" dirty="0" smtClean="0"/>
              <a:t>i</a:t>
            </a:r>
            <a:r>
              <a:rPr lang="en-US" sz="2000" dirty="0" smtClean="0"/>
              <a:t>), and calculate the likelihood</a:t>
            </a:r>
            <a:r>
              <a:rPr lang="en-US" sz="2000" dirty="0"/>
              <a:t>, </a:t>
            </a:r>
            <a:r>
              <a:rPr lang="en-US" sz="2000" dirty="0" smtClean="0"/>
              <a:t>p(</a:t>
            </a:r>
            <a:r>
              <a:rPr lang="en-US" sz="2000" dirty="0" err="1" smtClean="0"/>
              <a:t>D|H</a:t>
            </a:r>
            <a:r>
              <a:rPr lang="en-US" sz="2000" baseline="-25000" dirty="0" err="1" smtClean="0"/>
              <a:t>i</a:t>
            </a:r>
            <a:r>
              <a:rPr lang="en-US" sz="2000" dirty="0" smtClean="0"/>
              <a:t>)</a:t>
            </a:r>
          </a:p>
          <a:p>
            <a:r>
              <a:rPr lang="en-US" sz="2000" dirty="0" smtClean="0"/>
              <a:t>Randomly choose a new set of parameters, set the prior, p(</a:t>
            </a:r>
            <a:r>
              <a:rPr lang="en-US" sz="2000" dirty="0" err="1"/>
              <a:t>H</a:t>
            </a:r>
            <a:r>
              <a:rPr lang="en-US" sz="2000" baseline="-25000" dirty="0" err="1" smtClean="0"/>
              <a:t>f</a:t>
            </a:r>
            <a:r>
              <a:rPr lang="en-US" sz="2000" dirty="0" smtClean="0"/>
              <a:t>), </a:t>
            </a:r>
            <a:r>
              <a:rPr lang="en-US" sz="2000" dirty="0"/>
              <a:t>and calculate the likelihood, </a:t>
            </a:r>
            <a:r>
              <a:rPr lang="en-US" sz="2000" dirty="0" smtClean="0"/>
              <a:t>p(</a:t>
            </a:r>
            <a:r>
              <a:rPr lang="en-US" sz="2000" dirty="0" err="1" smtClean="0"/>
              <a:t>D|H</a:t>
            </a:r>
            <a:r>
              <a:rPr lang="en-US" sz="2000" baseline="-25000" dirty="0" err="1" smtClean="0"/>
              <a:t>f</a:t>
            </a:r>
            <a:r>
              <a:rPr lang="en-US" sz="2000" dirty="0" smtClean="0"/>
              <a:t>)</a:t>
            </a:r>
          </a:p>
          <a:p>
            <a:r>
              <a:rPr lang="en-US" sz="2000" dirty="0" smtClean="0"/>
              <a:t>Check the condition:  </a:t>
            </a:r>
          </a:p>
          <a:p>
            <a:endParaRPr lang="en-US" sz="2000" dirty="0"/>
          </a:p>
          <a:p>
            <a:r>
              <a:rPr lang="en-US" sz="2000" dirty="0" smtClean="0"/>
              <a:t>If the condition is fulfilled, accept the new set of parameters and use these as the initial parameter set</a:t>
            </a:r>
          </a:p>
          <a:p>
            <a:r>
              <a:rPr lang="en-US" sz="2000" dirty="0" smtClean="0"/>
              <a:t>Otherwise, discard the new parameter set and randomly choose another new set of parameters</a:t>
            </a:r>
          </a:p>
          <a:p>
            <a:endParaRPr lang="en-US" sz="2000" dirty="0"/>
          </a:p>
          <a:p>
            <a:r>
              <a:rPr lang="en-US" sz="2000" dirty="0" smtClean="0"/>
              <a:t>Dependence on the burn-in length, step size in parameter space, and prior choice</a:t>
            </a:r>
            <a:endParaRPr lang="en-US" sz="2000" dirty="0"/>
          </a:p>
          <a:p>
            <a:endParaRPr lang="en-US" sz="2400" dirty="0"/>
          </a:p>
        </p:txBody>
      </p:sp>
      <p:pic>
        <p:nvPicPr>
          <p:cNvPr id="4" name="Picture 3"/>
          <p:cNvPicPr>
            <a:picLocks noChangeAspect="1"/>
          </p:cNvPicPr>
          <p:nvPr/>
        </p:nvPicPr>
        <p:blipFill>
          <a:blip r:embed="rId3"/>
          <a:stretch>
            <a:fillRect/>
          </a:stretch>
        </p:blipFill>
        <p:spPr>
          <a:xfrm>
            <a:off x="3304223" y="2666406"/>
            <a:ext cx="2657475" cy="914400"/>
          </a:xfrm>
          <a:prstGeom prst="rect">
            <a:avLst/>
          </a:prstGeom>
        </p:spPr>
      </p:pic>
    </p:spTree>
    <p:extLst>
      <p:ext uri="{BB962C8B-B14F-4D97-AF65-F5344CB8AC3E}">
        <p14:creationId xmlns:p14="http://schemas.microsoft.com/office/powerpoint/2010/main" val="3488795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dirty="0" smtClean="0"/>
              <a:t>Verifying the Prior Shape</a:t>
            </a:r>
            <a:br>
              <a:rPr lang="en-US" dirty="0" smtClean="0"/>
            </a:br>
            <a:r>
              <a:rPr lang="en-US" dirty="0" smtClean="0"/>
              <a:t>Real Volume Parameters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0572" y="1362222"/>
            <a:ext cx="3693458" cy="313944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1556" y="1365270"/>
            <a:ext cx="3689873" cy="313639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4030" y="2602519"/>
            <a:ext cx="3689872" cy="3136392"/>
          </a:xfrm>
          <a:prstGeom prst="rect">
            <a:avLst/>
          </a:prstGeom>
        </p:spPr>
      </p:pic>
      <p:sp>
        <p:nvSpPr>
          <p:cNvPr id="7" name="TextBox 6"/>
          <p:cNvSpPr txBox="1"/>
          <p:nvPr/>
        </p:nvSpPr>
        <p:spPr>
          <a:xfrm>
            <a:off x="8595361" y="4499559"/>
            <a:ext cx="3241152" cy="1569660"/>
          </a:xfrm>
          <a:prstGeom prst="rect">
            <a:avLst/>
          </a:prstGeom>
          <a:noFill/>
        </p:spPr>
        <p:txBody>
          <a:bodyPr wrap="square" rtlCol="0">
            <a:spAutoFit/>
          </a:bodyPr>
          <a:lstStyle/>
          <a:p>
            <a:r>
              <a:rPr lang="en-US" sz="2400" dirty="0" smtClean="0">
                <a:solidFill>
                  <a:schemeClr val="tx2"/>
                </a:solidFill>
              </a:rPr>
              <a:t>Large Gaussian</a:t>
            </a:r>
          </a:p>
          <a:p>
            <a:r>
              <a:rPr lang="en-US" sz="2400" dirty="0" smtClean="0">
                <a:solidFill>
                  <a:srgbClr val="00B050"/>
                </a:solidFill>
              </a:rPr>
              <a:t>Medium Gaussian</a:t>
            </a:r>
          </a:p>
          <a:p>
            <a:r>
              <a:rPr lang="en-US" sz="2400" dirty="0" smtClean="0">
                <a:solidFill>
                  <a:srgbClr val="FF0000"/>
                </a:solidFill>
              </a:rPr>
              <a:t>Large Linear</a:t>
            </a:r>
          </a:p>
          <a:p>
            <a:r>
              <a:rPr lang="en-US" sz="2400" dirty="0" smtClean="0">
                <a:solidFill>
                  <a:schemeClr val="accent6">
                    <a:lumMod val="75000"/>
                  </a:schemeClr>
                </a:solidFill>
              </a:rPr>
              <a:t>Medium Linear</a:t>
            </a:r>
            <a:endParaRPr lang="en-US" sz="2400" dirty="0">
              <a:solidFill>
                <a:schemeClr val="accent6">
                  <a:lumMod val="75000"/>
                </a:schemeClr>
              </a:solidFill>
            </a:endParaRPr>
          </a:p>
        </p:txBody>
      </p:sp>
      <p:sp>
        <p:nvSpPr>
          <p:cNvPr id="8" name="TextBox 7"/>
          <p:cNvSpPr txBox="1"/>
          <p:nvPr/>
        </p:nvSpPr>
        <p:spPr>
          <a:xfrm>
            <a:off x="580572" y="5092580"/>
            <a:ext cx="2514320" cy="646331"/>
          </a:xfrm>
          <a:prstGeom prst="rect">
            <a:avLst/>
          </a:prstGeom>
          <a:noFill/>
        </p:spPr>
        <p:txBody>
          <a:bodyPr wrap="square" rtlCol="0">
            <a:spAutoFit/>
          </a:bodyPr>
          <a:lstStyle/>
          <a:p>
            <a:r>
              <a:rPr lang="en-US" dirty="0" smtClean="0"/>
              <a:t>Parameter space scaling factor = 0.005</a:t>
            </a:r>
            <a:endParaRPr lang="en-US" dirty="0"/>
          </a:p>
        </p:txBody>
      </p:sp>
      <p:sp>
        <p:nvSpPr>
          <p:cNvPr id="11" name="TextBox 10"/>
          <p:cNvSpPr txBox="1"/>
          <p:nvPr/>
        </p:nvSpPr>
        <p:spPr>
          <a:xfrm>
            <a:off x="4238824" y="1144505"/>
            <a:ext cx="3714352" cy="461665"/>
          </a:xfrm>
          <a:prstGeom prst="rect">
            <a:avLst/>
          </a:prstGeom>
          <a:noFill/>
        </p:spPr>
        <p:txBody>
          <a:bodyPr wrap="square" rtlCol="0">
            <a:spAutoFit/>
          </a:bodyPr>
          <a:lstStyle/>
          <a:p>
            <a:r>
              <a:rPr lang="en-US" sz="2400" baseline="30000" dirty="0" smtClean="0"/>
              <a:t>90</a:t>
            </a:r>
            <a:r>
              <a:rPr lang="en-US" sz="2400" dirty="0" smtClean="0"/>
              <a:t>Zr(</a:t>
            </a:r>
            <a:r>
              <a:rPr lang="en-US" sz="2400" dirty="0" err="1" smtClean="0"/>
              <a:t>n,n</a:t>
            </a:r>
            <a:r>
              <a:rPr lang="en-US" sz="2400" dirty="0" smtClean="0"/>
              <a:t>)</a:t>
            </a:r>
            <a:r>
              <a:rPr lang="en-US" sz="2400" baseline="30000" dirty="0" smtClean="0"/>
              <a:t>90</a:t>
            </a:r>
            <a:r>
              <a:rPr lang="en-US" sz="2400" dirty="0" smtClean="0"/>
              <a:t>Zr at 24.0 MeV</a:t>
            </a:r>
            <a:endParaRPr lang="en-US" sz="2400" dirty="0"/>
          </a:p>
        </p:txBody>
      </p:sp>
    </p:spTree>
    <p:extLst>
      <p:ext uri="{BB962C8B-B14F-4D97-AF65-F5344CB8AC3E}">
        <p14:creationId xmlns:p14="http://schemas.microsoft.com/office/powerpoint/2010/main" val="1820818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dirty="0" smtClean="0"/>
              <a:t>Verifying the Prior Shape</a:t>
            </a:r>
            <a:br>
              <a:rPr lang="en-US" dirty="0" smtClean="0"/>
            </a:br>
            <a:r>
              <a:rPr lang="en-US" dirty="0" smtClean="0"/>
              <a:t>Imaginary Surface Parameters</a:t>
            </a:r>
            <a:endParaRPr lang="en-US" dirty="0"/>
          </a:p>
        </p:txBody>
      </p:sp>
      <p:sp>
        <p:nvSpPr>
          <p:cNvPr id="7" name="TextBox 6"/>
          <p:cNvSpPr txBox="1"/>
          <p:nvPr/>
        </p:nvSpPr>
        <p:spPr>
          <a:xfrm>
            <a:off x="8595361" y="4499559"/>
            <a:ext cx="3241152" cy="1569660"/>
          </a:xfrm>
          <a:prstGeom prst="rect">
            <a:avLst/>
          </a:prstGeom>
          <a:noFill/>
        </p:spPr>
        <p:txBody>
          <a:bodyPr wrap="square" rtlCol="0">
            <a:spAutoFit/>
          </a:bodyPr>
          <a:lstStyle/>
          <a:p>
            <a:r>
              <a:rPr lang="en-US" sz="2400" dirty="0" smtClean="0">
                <a:solidFill>
                  <a:schemeClr val="tx2"/>
                </a:solidFill>
              </a:rPr>
              <a:t>Large Gaussian</a:t>
            </a:r>
          </a:p>
          <a:p>
            <a:r>
              <a:rPr lang="en-US" sz="2400" dirty="0" smtClean="0">
                <a:solidFill>
                  <a:srgbClr val="00B050"/>
                </a:solidFill>
              </a:rPr>
              <a:t>Medium Gaussian</a:t>
            </a:r>
          </a:p>
          <a:p>
            <a:r>
              <a:rPr lang="en-US" sz="2400" dirty="0" smtClean="0">
                <a:solidFill>
                  <a:srgbClr val="FF0000"/>
                </a:solidFill>
              </a:rPr>
              <a:t>Large Linear</a:t>
            </a:r>
          </a:p>
          <a:p>
            <a:r>
              <a:rPr lang="en-US" sz="2400" dirty="0" smtClean="0">
                <a:solidFill>
                  <a:schemeClr val="accent6">
                    <a:lumMod val="75000"/>
                  </a:schemeClr>
                </a:solidFill>
              </a:rPr>
              <a:t>Medium Linear</a:t>
            </a:r>
            <a:endParaRPr lang="en-US" sz="2400" dirty="0">
              <a:solidFill>
                <a:schemeClr val="accent6">
                  <a:lumMod val="75000"/>
                </a:schemeClr>
              </a:solidFill>
            </a:endParaRPr>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4158" y="1363167"/>
            <a:ext cx="3689872" cy="3136392"/>
          </a:xfr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6640" y="1363167"/>
            <a:ext cx="3689873" cy="313639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398" y="2450268"/>
            <a:ext cx="3689873" cy="3136392"/>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0251" y="1363167"/>
            <a:ext cx="5215110" cy="4432844"/>
          </a:xfrm>
          <a:prstGeom prst="rect">
            <a:avLst/>
          </a:prstGeom>
        </p:spPr>
      </p:pic>
      <p:sp>
        <p:nvSpPr>
          <p:cNvPr id="15" name="Rectangle 14"/>
          <p:cNvSpPr/>
          <p:nvPr/>
        </p:nvSpPr>
        <p:spPr>
          <a:xfrm>
            <a:off x="4297270" y="1022428"/>
            <a:ext cx="3597460" cy="461665"/>
          </a:xfrm>
          <a:prstGeom prst="rect">
            <a:avLst/>
          </a:prstGeom>
        </p:spPr>
        <p:txBody>
          <a:bodyPr wrap="none">
            <a:spAutoFit/>
          </a:bodyPr>
          <a:lstStyle/>
          <a:p>
            <a:r>
              <a:rPr lang="en-US" sz="2400" baseline="30000" dirty="0"/>
              <a:t>90</a:t>
            </a:r>
            <a:r>
              <a:rPr lang="en-US" sz="2400" dirty="0"/>
              <a:t>Zr(</a:t>
            </a:r>
            <a:r>
              <a:rPr lang="en-US" sz="2400" dirty="0" err="1"/>
              <a:t>n,n</a:t>
            </a:r>
            <a:r>
              <a:rPr lang="en-US" sz="2400" dirty="0"/>
              <a:t>)</a:t>
            </a:r>
            <a:r>
              <a:rPr lang="en-US" sz="2400" baseline="30000" dirty="0"/>
              <a:t>90</a:t>
            </a:r>
            <a:r>
              <a:rPr lang="en-US" sz="2400" dirty="0"/>
              <a:t>Zr at 24.0 MeV</a:t>
            </a:r>
          </a:p>
        </p:txBody>
      </p:sp>
      <p:sp>
        <p:nvSpPr>
          <p:cNvPr id="14" name="TextBox 13"/>
          <p:cNvSpPr txBox="1"/>
          <p:nvPr/>
        </p:nvSpPr>
        <p:spPr>
          <a:xfrm>
            <a:off x="580572" y="5092580"/>
            <a:ext cx="2514320" cy="646331"/>
          </a:xfrm>
          <a:prstGeom prst="rect">
            <a:avLst/>
          </a:prstGeom>
          <a:noFill/>
        </p:spPr>
        <p:txBody>
          <a:bodyPr wrap="square" rtlCol="0">
            <a:spAutoFit/>
          </a:bodyPr>
          <a:lstStyle/>
          <a:p>
            <a:r>
              <a:rPr lang="en-US" dirty="0" smtClean="0"/>
              <a:t>Parameter space scaling factor = 0.005</a:t>
            </a:r>
            <a:endParaRPr lang="en-US" dirty="0"/>
          </a:p>
        </p:txBody>
      </p:sp>
    </p:spTree>
    <p:extLst>
      <p:ext uri="{BB962C8B-B14F-4D97-AF65-F5344CB8AC3E}">
        <p14:creationId xmlns:p14="http://schemas.microsoft.com/office/powerpoint/2010/main" val="203251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dirty="0" smtClean="0"/>
              <a:t>Comparing Elastic Scattering</a:t>
            </a:r>
            <a:br>
              <a:rPr lang="en-US" dirty="0" smtClean="0"/>
            </a:br>
            <a:r>
              <a:rPr lang="en-US" baseline="30000" dirty="0" smtClean="0"/>
              <a:t>90</a:t>
            </a:r>
            <a:r>
              <a:rPr lang="en-US" dirty="0" smtClean="0"/>
              <a:t>Zr(</a:t>
            </a:r>
            <a:r>
              <a:rPr lang="en-US" dirty="0" err="1" smtClean="0"/>
              <a:t>n,n</a:t>
            </a:r>
            <a:r>
              <a:rPr lang="en-US" dirty="0" smtClean="0"/>
              <a:t>)</a:t>
            </a:r>
            <a:r>
              <a:rPr lang="en-US" baseline="30000" dirty="0" smtClean="0"/>
              <a:t>90</a:t>
            </a:r>
            <a:r>
              <a:rPr lang="en-US" dirty="0" smtClean="0"/>
              <a:t>Zr at 24.0 MeV</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3309" y="1066800"/>
            <a:ext cx="9905383" cy="5027613"/>
          </a:xfrm>
        </p:spPr>
      </p:pic>
      <p:sp>
        <p:nvSpPr>
          <p:cNvPr id="5" name="TextBox 4"/>
          <p:cNvSpPr txBox="1"/>
          <p:nvPr/>
        </p:nvSpPr>
        <p:spPr>
          <a:xfrm>
            <a:off x="309489" y="5755859"/>
            <a:ext cx="4149970" cy="338554"/>
          </a:xfrm>
          <a:prstGeom prst="rect">
            <a:avLst/>
          </a:prstGeom>
          <a:noFill/>
        </p:spPr>
        <p:txBody>
          <a:bodyPr wrap="square" rtlCol="0">
            <a:spAutoFit/>
          </a:bodyPr>
          <a:lstStyle/>
          <a:p>
            <a:r>
              <a:rPr lang="en-US" sz="1600" dirty="0" smtClean="0"/>
              <a:t>Data from:  </a:t>
            </a:r>
            <a:r>
              <a:rPr lang="en-US" sz="1600" i="1" dirty="0" err="1" smtClean="0"/>
              <a:t>Nucl</a:t>
            </a:r>
            <a:r>
              <a:rPr lang="en-US" sz="1600" i="1" dirty="0" smtClean="0"/>
              <a:t>. Phys. A </a:t>
            </a:r>
            <a:r>
              <a:rPr lang="en-US" sz="1600" b="1" dirty="0" smtClean="0"/>
              <a:t>517</a:t>
            </a:r>
            <a:r>
              <a:rPr lang="en-US" sz="1600" dirty="0" smtClean="0"/>
              <a:t> 301 (1990)</a:t>
            </a:r>
            <a:endParaRPr lang="en-US" sz="1600" dirty="0"/>
          </a:p>
        </p:txBody>
      </p:sp>
      <p:sp>
        <p:nvSpPr>
          <p:cNvPr id="6" name="TextBox 5"/>
          <p:cNvSpPr txBox="1"/>
          <p:nvPr/>
        </p:nvSpPr>
        <p:spPr>
          <a:xfrm>
            <a:off x="10362877" y="1237957"/>
            <a:ext cx="1371630" cy="923330"/>
          </a:xfrm>
          <a:prstGeom prst="rect">
            <a:avLst/>
          </a:prstGeom>
          <a:noFill/>
        </p:spPr>
        <p:txBody>
          <a:bodyPr wrap="square" rtlCol="0">
            <a:spAutoFit/>
          </a:bodyPr>
          <a:lstStyle/>
          <a:p>
            <a:r>
              <a:rPr lang="en-US" dirty="0" smtClean="0"/>
              <a:t>95% confidence intervals</a:t>
            </a:r>
            <a:endParaRPr lang="en-US" dirty="0"/>
          </a:p>
        </p:txBody>
      </p:sp>
    </p:spTree>
    <p:extLst>
      <p:ext uri="{BB962C8B-B14F-4D97-AF65-F5344CB8AC3E}">
        <p14:creationId xmlns:p14="http://schemas.microsoft.com/office/powerpoint/2010/main" val="652248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Optical Model Parameterizations</a:t>
            </a:r>
            <a:endParaRPr lang="en-US" dirty="0"/>
          </a:p>
        </p:txBody>
      </p:sp>
      <p:sp>
        <p:nvSpPr>
          <p:cNvPr id="3" name="Content Placeholder 2"/>
          <p:cNvSpPr>
            <a:spLocks noGrp="1"/>
          </p:cNvSpPr>
          <p:nvPr>
            <p:ph idx="1"/>
          </p:nvPr>
        </p:nvSpPr>
        <p:spPr/>
        <p:txBody>
          <a:bodyPr/>
          <a:lstStyle/>
          <a:p>
            <a:r>
              <a:rPr lang="en-US" sz="2400" dirty="0" smtClean="0"/>
              <a:t>Parameters enter the model in the potential between </a:t>
            </a:r>
            <a:r>
              <a:rPr lang="en-US" sz="2400" dirty="0" smtClean="0">
                <a:latin typeface="+mn-lt"/>
              </a:rPr>
              <a:t>the</a:t>
            </a:r>
            <a:r>
              <a:rPr lang="en-US" sz="2400" dirty="0" smtClean="0"/>
              <a:t> nuclei</a:t>
            </a:r>
          </a:p>
          <a:p>
            <a:endParaRPr lang="en-US" sz="2400" dirty="0" smtClean="0"/>
          </a:p>
          <a:p>
            <a:pPr algn="ctr"/>
            <a:r>
              <a:rPr lang="en-US" sz="2400" dirty="0" smtClean="0"/>
              <a:t>Using the Optical Model</a:t>
            </a:r>
            <a:endParaRPr lang="en-US" sz="2400" dirty="0">
              <a:solidFill>
                <a:srgbClr val="FF0000"/>
              </a:solidFill>
            </a:endParaRPr>
          </a:p>
        </p:txBody>
      </p:sp>
      <p:sp>
        <p:nvSpPr>
          <p:cNvPr id="9" name="TextBox 8"/>
          <p:cNvSpPr txBox="1"/>
          <p:nvPr/>
        </p:nvSpPr>
        <p:spPr>
          <a:xfrm>
            <a:off x="2445727" y="3580806"/>
            <a:ext cx="2157393" cy="461665"/>
          </a:xfrm>
          <a:prstGeom prst="rect">
            <a:avLst/>
          </a:prstGeom>
          <a:noFill/>
        </p:spPr>
        <p:txBody>
          <a:bodyPr wrap="square" rtlCol="0">
            <a:spAutoFit/>
          </a:bodyPr>
          <a:lstStyle/>
          <a:p>
            <a:r>
              <a:rPr lang="en-US" sz="2400" dirty="0" smtClean="0"/>
              <a:t>Volume Term</a:t>
            </a:r>
            <a:endParaRPr lang="en-US" sz="2400" dirty="0"/>
          </a:p>
        </p:txBody>
      </p:sp>
      <p:sp>
        <p:nvSpPr>
          <p:cNvPr id="10" name="TextBox 9"/>
          <p:cNvSpPr txBox="1"/>
          <p:nvPr/>
        </p:nvSpPr>
        <p:spPr>
          <a:xfrm>
            <a:off x="6420012" y="3580806"/>
            <a:ext cx="4447034" cy="461665"/>
          </a:xfrm>
          <a:prstGeom prst="rect">
            <a:avLst/>
          </a:prstGeom>
          <a:noFill/>
        </p:spPr>
        <p:txBody>
          <a:bodyPr wrap="square" rtlCol="0">
            <a:spAutoFit/>
          </a:bodyPr>
          <a:lstStyle/>
          <a:p>
            <a:r>
              <a:rPr lang="en-US" sz="2400" dirty="0" smtClean="0"/>
              <a:t>Surface and Spin-Orbit Terms</a:t>
            </a:r>
            <a:endParaRPr lang="en-US" sz="2400" dirty="0"/>
          </a:p>
        </p:txBody>
      </p:sp>
      <p:sp>
        <p:nvSpPr>
          <p:cNvPr id="16" name="TextBox 14"/>
          <p:cNvSpPr txBox="1">
            <a:spLocks noChangeArrowheads="1"/>
          </p:cNvSpPr>
          <p:nvPr/>
        </p:nvSpPr>
        <p:spPr bwMode="auto">
          <a:xfrm>
            <a:off x="7190534" y="6115228"/>
            <a:ext cx="4920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a:solidFill>
                  <a:schemeClr val="tx1"/>
                </a:solidFill>
              </a:rPr>
              <a:t>I.J. Thompson and F.M. Nunes, </a:t>
            </a:r>
            <a:r>
              <a:rPr lang="en-US" altLang="en-US" sz="1200" i="1" dirty="0">
                <a:solidFill>
                  <a:schemeClr val="tx1"/>
                </a:solidFill>
              </a:rPr>
              <a:t>Nuclear Reactions for Astrophysics</a:t>
            </a:r>
            <a:r>
              <a:rPr lang="en-US" altLang="en-US" sz="1200" dirty="0">
                <a:solidFill>
                  <a:schemeClr val="tx1"/>
                </a:solidFill>
              </a:rPr>
              <a:t>, (Cambridge University Press, Cambridge, 2009)</a:t>
            </a:r>
          </a:p>
        </p:txBody>
      </p:sp>
      <p:pic>
        <p:nvPicPr>
          <p:cNvPr id="4" name="Picture 3"/>
          <p:cNvPicPr>
            <a:picLocks noChangeAspect="1"/>
          </p:cNvPicPr>
          <p:nvPr/>
        </p:nvPicPr>
        <p:blipFill>
          <a:blip r:embed="rId3"/>
          <a:stretch>
            <a:fillRect/>
          </a:stretch>
        </p:blipFill>
        <p:spPr>
          <a:xfrm>
            <a:off x="751909" y="2498030"/>
            <a:ext cx="10688182" cy="770650"/>
          </a:xfrm>
          <a:prstGeom prst="rect">
            <a:avLst/>
          </a:prstGeom>
        </p:spPr>
      </p:pic>
      <p:pic>
        <p:nvPicPr>
          <p:cNvPr id="7" name="Picture 6"/>
          <p:cNvPicPr>
            <a:picLocks noChangeAspect="1"/>
          </p:cNvPicPr>
          <p:nvPr/>
        </p:nvPicPr>
        <p:blipFill>
          <a:blip r:embed="rId4"/>
          <a:stretch>
            <a:fillRect/>
          </a:stretch>
        </p:blipFill>
        <p:spPr>
          <a:xfrm>
            <a:off x="1413157" y="4097949"/>
            <a:ext cx="4222534" cy="699273"/>
          </a:xfrm>
          <a:prstGeom prst="rect">
            <a:avLst/>
          </a:prstGeom>
        </p:spPr>
      </p:pic>
      <p:pic>
        <p:nvPicPr>
          <p:cNvPr id="8" name="Picture 7"/>
          <p:cNvPicPr>
            <a:picLocks noChangeAspect="1"/>
          </p:cNvPicPr>
          <p:nvPr/>
        </p:nvPicPr>
        <p:blipFill>
          <a:blip r:embed="rId5"/>
          <a:stretch>
            <a:fillRect/>
          </a:stretch>
        </p:blipFill>
        <p:spPr>
          <a:xfrm>
            <a:off x="6438037" y="3985483"/>
            <a:ext cx="4410985" cy="924206"/>
          </a:xfrm>
          <a:prstGeom prst="rect">
            <a:avLst/>
          </a:prstGeom>
        </p:spPr>
      </p:pic>
      <p:pic>
        <p:nvPicPr>
          <p:cNvPr id="11" name="Picture 10"/>
          <p:cNvPicPr>
            <a:picLocks noChangeAspect="1"/>
          </p:cNvPicPr>
          <p:nvPr/>
        </p:nvPicPr>
        <p:blipFill>
          <a:blip r:embed="rId6"/>
          <a:stretch>
            <a:fillRect/>
          </a:stretch>
        </p:blipFill>
        <p:spPr>
          <a:xfrm>
            <a:off x="3465527" y="4930404"/>
            <a:ext cx="4321434" cy="1005125"/>
          </a:xfrm>
          <a:prstGeom prst="rect">
            <a:avLst/>
          </a:prstGeom>
        </p:spPr>
      </p:pic>
      <p:sp>
        <p:nvSpPr>
          <p:cNvPr id="15" name="TextBox 14"/>
          <p:cNvSpPr txBox="1"/>
          <p:nvPr/>
        </p:nvSpPr>
        <p:spPr>
          <a:xfrm>
            <a:off x="8574834" y="5308495"/>
            <a:ext cx="3116424" cy="461665"/>
          </a:xfrm>
          <a:prstGeom prst="rect">
            <a:avLst/>
          </a:prstGeom>
          <a:noFill/>
        </p:spPr>
        <p:txBody>
          <a:bodyPr wrap="square" rtlCol="0">
            <a:spAutoFit/>
          </a:bodyPr>
          <a:lstStyle/>
          <a:p>
            <a:r>
              <a:rPr lang="en-US" sz="2400" dirty="0" smtClean="0">
                <a:solidFill>
                  <a:srgbClr val="C00000"/>
                </a:solidFill>
                <a:latin typeface="Times New Roman" panose="02020603050405020304" pitchFamily="18" charset="0"/>
                <a:cs typeface="Times New Roman" panose="02020603050405020304" pitchFamily="18" charset="0"/>
              </a:rPr>
              <a:t>≈ 6-12</a:t>
            </a:r>
            <a:r>
              <a:rPr lang="en-US" sz="2400" dirty="0" smtClean="0">
                <a:solidFill>
                  <a:srgbClr val="C00000"/>
                </a:solidFill>
              </a:rPr>
              <a:t> free parameters</a:t>
            </a:r>
            <a:endParaRPr lang="en-US" sz="2400" dirty="0">
              <a:solidFill>
                <a:srgbClr val="C00000"/>
              </a:solidFill>
            </a:endParaRPr>
          </a:p>
        </p:txBody>
      </p:sp>
    </p:spTree>
    <p:extLst>
      <p:ext uri="{BB962C8B-B14F-4D97-AF65-F5344CB8AC3E}">
        <p14:creationId xmlns:p14="http://schemas.microsoft.com/office/powerpoint/2010/main" val="1665962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dirty="0" smtClean="0"/>
              <a:t>Comparing Transfer Cross Sections</a:t>
            </a:r>
            <a:br>
              <a:rPr lang="en-US" dirty="0" smtClean="0"/>
            </a:br>
            <a:r>
              <a:rPr lang="en-US" baseline="30000" dirty="0" smtClean="0"/>
              <a:t>90</a:t>
            </a:r>
            <a:r>
              <a:rPr lang="en-US" dirty="0" smtClean="0"/>
              <a:t>Zr(</a:t>
            </a:r>
            <a:r>
              <a:rPr lang="en-US" dirty="0" err="1" smtClean="0"/>
              <a:t>d,p</a:t>
            </a:r>
            <a:r>
              <a:rPr lang="en-US" dirty="0" smtClean="0"/>
              <a:t>)</a:t>
            </a:r>
            <a:r>
              <a:rPr lang="en-US" baseline="30000" dirty="0" smtClean="0"/>
              <a:t>91</a:t>
            </a:r>
            <a:r>
              <a:rPr lang="en-US" dirty="0" smtClean="0"/>
              <a:t>Zr </a:t>
            </a:r>
            <a:r>
              <a:rPr lang="en-US" dirty="0"/>
              <a:t>at 24.0 MeV</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3309" y="1038664"/>
            <a:ext cx="9905383" cy="5027613"/>
          </a:xfrm>
        </p:spPr>
      </p:pic>
      <p:sp>
        <p:nvSpPr>
          <p:cNvPr id="3" name="TextBox 2"/>
          <p:cNvSpPr txBox="1"/>
          <p:nvPr/>
        </p:nvSpPr>
        <p:spPr>
          <a:xfrm>
            <a:off x="422031" y="5595829"/>
            <a:ext cx="3010486" cy="400110"/>
          </a:xfrm>
          <a:prstGeom prst="rect">
            <a:avLst/>
          </a:prstGeom>
          <a:noFill/>
        </p:spPr>
        <p:txBody>
          <a:bodyPr wrap="square" rtlCol="0">
            <a:spAutoFit/>
          </a:bodyPr>
          <a:lstStyle/>
          <a:p>
            <a:r>
              <a:rPr lang="en-US" sz="2000" dirty="0" smtClean="0"/>
              <a:t>DWBA where </a:t>
            </a:r>
            <a:r>
              <a:rPr lang="en-US" sz="2000" dirty="0" err="1" smtClean="0"/>
              <a:t>V</a:t>
            </a:r>
            <a:r>
              <a:rPr lang="en-US" sz="2000" baseline="-25000" dirty="0" err="1" smtClean="0"/>
              <a:t>d</a:t>
            </a:r>
            <a:r>
              <a:rPr lang="en-US" sz="2000" dirty="0" smtClean="0"/>
              <a:t> </a:t>
            </a:r>
            <a:r>
              <a:rPr lang="en-US" sz="2000" dirty="0" smtClean="0">
                <a:latin typeface="Times New Roman" panose="02020603050405020304" pitchFamily="18" charset="0"/>
                <a:cs typeface="Times New Roman" panose="02020603050405020304" pitchFamily="18" charset="0"/>
              </a:rPr>
              <a:t>≈ 2V</a:t>
            </a:r>
            <a:r>
              <a:rPr lang="en-US" sz="2000" baseline="-25000" dirty="0" smtClean="0">
                <a:latin typeface="Times New Roman" panose="02020603050405020304" pitchFamily="18" charset="0"/>
                <a:cs typeface="Times New Roman" panose="02020603050405020304" pitchFamily="18" charset="0"/>
              </a:rPr>
              <a:t>n</a:t>
            </a:r>
            <a:endParaRPr lang="en-US" sz="2000" baseline="-25000" dirty="0"/>
          </a:p>
        </p:txBody>
      </p:sp>
      <p:sp>
        <p:nvSpPr>
          <p:cNvPr id="5" name="TextBox 4"/>
          <p:cNvSpPr txBox="1"/>
          <p:nvPr/>
        </p:nvSpPr>
        <p:spPr>
          <a:xfrm>
            <a:off x="10362877" y="1237957"/>
            <a:ext cx="1371630" cy="923330"/>
          </a:xfrm>
          <a:prstGeom prst="rect">
            <a:avLst/>
          </a:prstGeom>
          <a:noFill/>
        </p:spPr>
        <p:txBody>
          <a:bodyPr wrap="square" rtlCol="0">
            <a:spAutoFit/>
          </a:bodyPr>
          <a:lstStyle/>
          <a:p>
            <a:r>
              <a:rPr lang="en-US" dirty="0" smtClean="0"/>
              <a:t>95% confidence intervals</a:t>
            </a:r>
            <a:endParaRPr lang="en-US" dirty="0"/>
          </a:p>
        </p:txBody>
      </p:sp>
    </p:spTree>
    <p:extLst>
      <p:ext uri="{BB962C8B-B14F-4D97-AF65-F5344CB8AC3E}">
        <p14:creationId xmlns:p14="http://schemas.microsoft.com/office/powerpoint/2010/main" val="21191812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dirty="0" smtClean="0"/>
              <a:t>Verifying the Scaling Factor</a:t>
            </a:r>
            <a:br>
              <a:rPr lang="en-US" dirty="0" smtClean="0"/>
            </a:br>
            <a:r>
              <a:rPr lang="en-US" dirty="0" smtClean="0"/>
              <a:t>Using the Large Gaussian Prior</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1557" y="1328518"/>
            <a:ext cx="3689872" cy="313639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9807" y="2636813"/>
            <a:ext cx="3689874" cy="313639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057" y="1328518"/>
            <a:ext cx="3689874" cy="3136392"/>
          </a:xfrm>
          <a:prstGeom prst="rect">
            <a:avLst/>
          </a:prstGeom>
        </p:spPr>
      </p:pic>
      <p:sp>
        <p:nvSpPr>
          <p:cNvPr id="14" name="TextBox 13"/>
          <p:cNvSpPr txBox="1"/>
          <p:nvPr/>
        </p:nvSpPr>
        <p:spPr>
          <a:xfrm>
            <a:off x="8317521" y="4572876"/>
            <a:ext cx="2897944" cy="1200329"/>
          </a:xfrm>
          <a:prstGeom prst="rect">
            <a:avLst/>
          </a:prstGeom>
          <a:noFill/>
        </p:spPr>
        <p:txBody>
          <a:bodyPr wrap="square" rtlCol="0">
            <a:spAutoFit/>
          </a:bodyPr>
          <a:lstStyle/>
          <a:p>
            <a:r>
              <a:rPr lang="en-US" sz="2400" dirty="0" smtClean="0">
                <a:solidFill>
                  <a:schemeClr val="tx2"/>
                </a:solidFill>
              </a:rPr>
              <a:t>0.001</a:t>
            </a:r>
            <a:r>
              <a:rPr lang="en-US" sz="2400" dirty="0" smtClean="0"/>
              <a:t>  	</a:t>
            </a:r>
            <a:r>
              <a:rPr lang="en-US" sz="2400" dirty="0" smtClean="0">
                <a:solidFill>
                  <a:srgbClr val="00B050"/>
                </a:solidFill>
              </a:rPr>
              <a:t>0.002</a:t>
            </a:r>
          </a:p>
          <a:p>
            <a:r>
              <a:rPr lang="en-US" sz="2400" dirty="0" smtClean="0">
                <a:solidFill>
                  <a:srgbClr val="FF0000"/>
                </a:solidFill>
              </a:rPr>
              <a:t>0.005</a:t>
            </a:r>
            <a:r>
              <a:rPr lang="en-US" sz="2400" dirty="0" smtClean="0"/>
              <a:t>  	</a:t>
            </a:r>
            <a:r>
              <a:rPr lang="en-US" sz="2400" dirty="0" smtClean="0">
                <a:solidFill>
                  <a:schemeClr val="accent6">
                    <a:lumMod val="75000"/>
                  </a:schemeClr>
                </a:solidFill>
              </a:rPr>
              <a:t>0.01</a:t>
            </a:r>
          </a:p>
          <a:p>
            <a:r>
              <a:rPr lang="en-US" sz="2400" dirty="0" smtClean="0">
                <a:solidFill>
                  <a:srgbClr val="D24CD2"/>
                </a:solidFill>
              </a:rPr>
              <a:t>0.05</a:t>
            </a:r>
            <a:endParaRPr lang="en-US" sz="2400" dirty="0">
              <a:solidFill>
                <a:srgbClr val="D24CD2"/>
              </a:solidFill>
            </a:endParaRPr>
          </a:p>
        </p:txBody>
      </p:sp>
      <p:sp>
        <p:nvSpPr>
          <p:cNvPr id="15" name="TextBox 14"/>
          <p:cNvSpPr txBox="1"/>
          <p:nvPr/>
        </p:nvSpPr>
        <p:spPr>
          <a:xfrm>
            <a:off x="688461" y="4711375"/>
            <a:ext cx="2669065" cy="923330"/>
          </a:xfrm>
          <a:prstGeom prst="rect">
            <a:avLst/>
          </a:prstGeom>
          <a:noFill/>
        </p:spPr>
        <p:txBody>
          <a:bodyPr wrap="square" rtlCol="0">
            <a:spAutoFit/>
          </a:bodyPr>
          <a:lstStyle/>
          <a:p>
            <a:r>
              <a:rPr lang="en-US" dirty="0" smtClean="0"/>
              <a:t>The same trends are seen in the remaining parameters</a:t>
            </a:r>
            <a:endParaRPr lang="en-US" dirty="0"/>
          </a:p>
        </p:txBody>
      </p:sp>
      <p:sp>
        <p:nvSpPr>
          <p:cNvPr id="16" name="Rectangle 15"/>
          <p:cNvSpPr/>
          <p:nvPr/>
        </p:nvSpPr>
        <p:spPr>
          <a:xfrm>
            <a:off x="4297270" y="1278013"/>
            <a:ext cx="3597460" cy="461665"/>
          </a:xfrm>
          <a:prstGeom prst="rect">
            <a:avLst/>
          </a:prstGeom>
        </p:spPr>
        <p:txBody>
          <a:bodyPr wrap="none">
            <a:spAutoFit/>
          </a:bodyPr>
          <a:lstStyle/>
          <a:p>
            <a:r>
              <a:rPr lang="en-US" sz="2400" baseline="30000" dirty="0"/>
              <a:t>90</a:t>
            </a:r>
            <a:r>
              <a:rPr lang="en-US" sz="2400" dirty="0"/>
              <a:t>Zr(</a:t>
            </a:r>
            <a:r>
              <a:rPr lang="en-US" sz="2400" dirty="0" err="1"/>
              <a:t>n,n</a:t>
            </a:r>
            <a:r>
              <a:rPr lang="en-US" sz="2400" dirty="0"/>
              <a:t>)</a:t>
            </a:r>
            <a:r>
              <a:rPr lang="en-US" sz="2400" baseline="30000" dirty="0"/>
              <a:t>90</a:t>
            </a:r>
            <a:r>
              <a:rPr lang="en-US" sz="2400" dirty="0"/>
              <a:t>Zr at 24.0 MeV</a:t>
            </a:r>
          </a:p>
        </p:txBody>
      </p:sp>
    </p:spTree>
    <p:extLst>
      <p:ext uri="{BB962C8B-B14F-4D97-AF65-F5344CB8AC3E}">
        <p14:creationId xmlns:p14="http://schemas.microsoft.com/office/powerpoint/2010/main" val="3442467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dirty="0" smtClean="0"/>
              <a:t>Systematically Studying Prior Widths</a:t>
            </a:r>
            <a:br>
              <a:rPr lang="en-US" dirty="0" smtClean="0"/>
            </a:br>
            <a:r>
              <a:rPr lang="en-US" dirty="0" smtClean="0"/>
              <a:t>with Gaussian Priors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72" y="1209821"/>
            <a:ext cx="3689873" cy="31363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1556" y="1209821"/>
            <a:ext cx="3689873" cy="313639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1064" y="2574388"/>
            <a:ext cx="3689873" cy="3136392"/>
          </a:xfrm>
          <a:prstGeom prst="rect">
            <a:avLst/>
          </a:prstGeom>
        </p:spPr>
      </p:pic>
      <p:sp>
        <p:nvSpPr>
          <p:cNvPr id="8" name="Rectangle 7"/>
          <p:cNvSpPr/>
          <p:nvPr/>
        </p:nvSpPr>
        <p:spPr>
          <a:xfrm>
            <a:off x="4297270" y="1278013"/>
            <a:ext cx="3597460" cy="461665"/>
          </a:xfrm>
          <a:prstGeom prst="rect">
            <a:avLst/>
          </a:prstGeom>
        </p:spPr>
        <p:txBody>
          <a:bodyPr wrap="none">
            <a:spAutoFit/>
          </a:bodyPr>
          <a:lstStyle/>
          <a:p>
            <a:r>
              <a:rPr lang="en-US" sz="2400" baseline="30000" dirty="0"/>
              <a:t>90</a:t>
            </a:r>
            <a:r>
              <a:rPr lang="en-US" sz="2400" dirty="0"/>
              <a:t>Zr(</a:t>
            </a:r>
            <a:r>
              <a:rPr lang="en-US" sz="2400" dirty="0" err="1"/>
              <a:t>n,n</a:t>
            </a:r>
            <a:r>
              <a:rPr lang="en-US" sz="2400" dirty="0"/>
              <a:t>)</a:t>
            </a:r>
            <a:r>
              <a:rPr lang="en-US" sz="2400" baseline="30000" dirty="0"/>
              <a:t>90</a:t>
            </a:r>
            <a:r>
              <a:rPr lang="en-US" sz="2400" dirty="0"/>
              <a:t>Zr at 24.0 MeV</a:t>
            </a:r>
          </a:p>
        </p:txBody>
      </p:sp>
    </p:spTree>
    <p:extLst>
      <p:ext uri="{BB962C8B-B14F-4D97-AF65-F5344CB8AC3E}">
        <p14:creationId xmlns:p14="http://schemas.microsoft.com/office/powerpoint/2010/main" val="36776275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baseline="30000" dirty="0" smtClean="0"/>
              <a:t>48</a:t>
            </a:r>
            <a:r>
              <a:rPr lang="en-US" dirty="0" smtClean="0"/>
              <a:t>Ca(</a:t>
            </a:r>
            <a:r>
              <a:rPr lang="en-US" dirty="0" err="1" smtClean="0"/>
              <a:t>p,p</a:t>
            </a:r>
            <a:r>
              <a:rPr lang="en-US" dirty="0" smtClean="0"/>
              <a:t>) at 14.08 MeV</a:t>
            </a:r>
            <a:br>
              <a:rPr lang="en-US" dirty="0" smtClean="0"/>
            </a:br>
            <a:r>
              <a:rPr lang="en-US" dirty="0" smtClean="0"/>
              <a:t>Posterior Distributions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8743" y="1390588"/>
            <a:ext cx="2164439" cy="1371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8742" y="2972146"/>
            <a:ext cx="2164439" cy="1371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3780" y="1390588"/>
            <a:ext cx="2164439" cy="13716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3779" y="2972146"/>
            <a:ext cx="2164439" cy="13716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13779" y="4553705"/>
            <a:ext cx="2164439" cy="13716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78817" y="1390588"/>
            <a:ext cx="2164439" cy="137160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78816" y="4553705"/>
            <a:ext cx="2164439" cy="137160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78815" y="2972146"/>
            <a:ext cx="2164439" cy="1371600"/>
          </a:xfrm>
          <a:prstGeom prst="rect">
            <a:avLst/>
          </a:prstGeom>
        </p:spPr>
      </p:pic>
      <p:sp>
        <p:nvSpPr>
          <p:cNvPr id="16" name="TextBox 15"/>
          <p:cNvSpPr txBox="1"/>
          <p:nvPr/>
        </p:nvSpPr>
        <p:spPr>
          <a:xfrm>
            <a:off x="253218" y="1702191"/>
            <a:ext cx="1336431" cy="646331"/>
          </a:xfrm>
          <a:prstGeom prst="rect">
            <a:avLst/>
          </a:prstGeom>
          <a:noFill/>
        </p:spPr>
        <p:txBody>
          <a:bodyPr wrap="square" rtlCol="0">
            <a:spAutoFit/>
          </a:bodyPr>
          <a:lstStyle/>
          <a:p>
            <a:r>
              <a:rPr lang="en-US" dirty="0" smtClean="0"/>
              <a:t>Real Volume</a:t>
            </a:r>
            <a:endParaRPr lang="en-US" dirty="0"/>
          </a:p>
        </p:txBody>
      </p:sp>
      <p:sp>
        <p:nvSpPr>
          <p:cNvPr id="17" name="TextBox 16"/>
          <p:cNvSpPr txBox="1"/>
          <p:nvPr/>
        </p:nvSpPr>
        <p:spPr>
          <a:xfrm>
            <a:off x="253216" y="3334780"/>
            <a:ext cx="1336431" cy="646331"/>
          </a:xfrm>
          <a:prstGeom prst="rect">
            <a:avLst/>
          </a:prstGeom>
          <a:noFill/>
        </p:spPr>
        <p:txBody>
          <a:bodyPr wrap="square" rtlCol="0">
            <a:spAutoFit/>
          </a:bodyPr>
          <a:lstStyle/>
          <a:p>
            <a:r>
              <a:rPr lang="en-US" dirty="0" smtClean="0"/>
              <a:t>Imaginary Surface</a:t>
            </a:r>
            <a:endParaRPr lang="en-US" dirty="0"/>
          </a:p>
        </p:txBody>
      </p:sp>
      <p:sp>
        <p:nvSpPr>
          <p:cNvPr id="18" name="TextBox 17"/>
          <p:cNvSpPr txBox="1"/>
          <p:nvPr/>
        </p:nvSpPr>
        <p:spPr>
          <a:xfrm>
            <a:off x="253217" y="4916338"/>
            <a:ext cx="1336431" cy="646331"/>
          </a:xfrm>
          <a:prstGeom prst="rect">
            <a:avLst/>
          </a:prstGeom>
          <a:noFill/>
        </p:spPr>
        <p:txBody>
          <a:bodyPr wrap="square" rtlCol="0">
            <a:spAutoFit/>
          </a:bodyPr>
          <a:lstStyle/>
          <a:p>
            <a:r>
              <a:rPr lang="en-US" dirty="0" smtClean="0"/>
              <a:t>Imaginary Volume</a:t>
            </a:r>
            <a:endParaRPr lang="en-US" dirty="0"/>
          </a:p>
        </p:txBody>
      </p:sp>
      <p:sp>
        <p:nvSpPr>
          <p:cNvPr id="21" name="TextBox 20"/>
          <p:cNvSpPr txBox="1"/>
          <p:nvPr/>
        </p:nvSpPr>
        <p:spPr>
          <a:xfrm>
            <a:off x="3889892" y="1702190"/>
            <a:ext cx="1025413" cy="646331"/>
          </a:xfrm>
          <a:prstGeom prst="rect">
            <a:avLst/>
          </a:prstGeom>
          <a:noFill/>
        </p:spPr>
        <p:txBody>
          <a:bodyPr wrap="square" rtlCol="0">
            <a:spAutoFit/>
          </a:bodyPr>
          <a:lstStyle/>
          <a:p>
            <a:r>
              <a:rPr lang="el-GR" dirty="0">
                <a:latin typeface="Times New Roman" panose="02020603050405020304" pitchFamily="18" charset="0"/>
                <a:cs typeface="Times New Roman" panose="02020603050405020304" pitchFamily="18" charset="0"/>
              </a:rPr>
              <a:t>μ</a:t>
            </a:r>
            <a:r>
              <a:rPr lang="en-US" dirty="0">
                <a:latin typeface="Times New Roman" panose="02020603050405020304" pitchFamily="18" charset="0"/>
                <a:cs typeface="Times New Roman" panose="02020603050405020304" pitchFamily="18" charset="0"/>
              </a:rPr>
              <a:t>=</a:t>
            </a:r>
            <a:r>
              <a:rPr lang="en-US" dirty="0" smtClean="0"/>
              <a:t>51.15</a:t>
            </a:r>
          </a:p>
          <a:p>
            <a:r>
              <a:rPr lang="el-GR" dirty="0">
                <a:latin typeface="Times New Roman" panose="02020603050405020304" pitchFamily="18" charset="0"/>
                <a:cs typeface="Times New Roman" panose="02020603050405020304" pitchFamily="18" charset="0"/>
              </a:rPr>
              <a:t>σ</a:t>
            </a:r>
            <a:r>
              <a:rPr lang="en-US" dirty="0">
                <a:latin typeface="Times New Roman" panose="02020603050405020304" pitchFamily="18" charset="0"/>
                <a:cs typeface="Times New Roman" panose="02020603050405020304" pitchFamily="18" charset="0"/>
              </a:rPr>
              <a:t>=</a:t>
            </a:r>
            <a:r>
              <a:rPr lang="en-US" dirty="0" smtClean="0"/>
              <a:t>4.04</a:t>
            </a:r>
            <a:endParaRPr lang="en-US" dirty="0"/>
          </a:p>
        </p:txBody>
      </p:sp>
      <p:sp>
        <p:nvSpPr>
          <p:cNvPr id="22" name="TextBox 21"/>
          <p:cNvSpPr txBox="1"/>
          <p:nvPr/>
        </p:nvSpPr>
        <p:spPr>
          <a:xfrm>
            <a:off x="3889893" y="3334780"/>
            <a:ext cx="877246" cy="646331"/>
          </a:xfrm>
          <a:prstGeom prst="rect">
            <a:avLst/>
          </a:prstGeom>
          <a:noFill/>
        </p:spPr>
        <p:txBody>
          <a:bodyPr wrap="square" rtlCol="0">
            <a:spAutoFit/>
          </a:bodyPr>
          <a:lstStyle/>
          <a:p>
            <a:r>
              <a:rPr lang="en-US" dirty="0" smtClean="0"/>
              <a:t>11.75</a:t>
            </a:r>
          </a:p>
          <a:p>
            <a:r>
              <a:rPr lang="en-US" dirty="0" smtClean="0"/>
              <a:t>0.92</a:t>
            </a:r>
            <a:endParaRPr lang="en-US" dirty="0"/>
          </a:p>
        </p:txBody>
      </p:sp>
      <p:sp>
        <p:nvSpPr>
          <p:cNvPr id="23" name="TextBox 22"/>
          <p:cNvSpPr txBox="1"/>
          <p:nvPr/>
        </p:nvSpPr>
        <p:spPr>
          <a:xfrm>
            <a:off x="3889894" y="4916337"/>
            <a:ext cx="877246" cy="646331"/>
          </a:xfrm>
          <a:prstGeom prst="rect">
            <a:avLst/>
          </a:prstGeom>
          <a:noFill/>
        </p:spPr>
        <p:txBody>
          <a:bodyPr wrap="square" rtlCol="0">
            <a:spAutoFit/>
          </a:bodyPr>
          <a:lstStyle/>
          <a:p>
            <a:r>
              <a:rPr lang="en-US" dirty="0" smtClean="0"/>
              <a:t>0.43</a:t>
            </a:r>
          </a:p>
          <a:p>
            <a:r>
              <a:rPr lang="en-US" dirty="0" smtClean="0"/>
              <a:t>0.04</a:t>
            </a:r>
            <a:endParaRPr lang="en-US" dirty="0"/>
          </a:p>
        </p:txBody>
      </p:sp>
      <p:sp>
        <p:nvSpPr>
          <p:cNvPr id="24" name="TextBox 23"/>
          <p:cNvSpPr txBox="1"/>
          <p:nvPr/>
        </p:nvSpPr>
        <p:spPr>
          <a:xfrm>
            <a:off x="7485183" y="1702190"/>
            <a:ext cx="877246" cy="646331"/>
          </a:xfrm>
          <a:prstGeom prst="rect">
            <a:avLst/>
          </a:prstGeom>
          <a:noFill/>
        </p:spPr>
        <p:txBody>
          <a:bodyPr wrap="square" rtlCol="0">
            <a:spAutoFit/>
          </a:bodyPr>
          <a:lstStyle/>
          <a:p>
            <a:r>
              <a:rPr lang="en-US" dirty="0" smtClean="0"/>
              <a:t>1.24</a:t>
            </a:r>
          </a:p>
          <a:p>
            <a:r>
              <a:rPr lang="en-US" dirty="0" smtClean="0"/>
              <a:t>0.05</a:t>
            </a:r>
            <a:endParaRPr lang="en-US" dirty="0"/>
          </a:p>
        </p:txBody>
      </p:sp>
      <p:sp>
        <p:nvSpPr>
          <p:cNvPr id="25" name="TextBox 24"/>
          <p:cNvSpPr txBox="1"/>
          <p:nvPr/>
        </p:nvSpPr>
        <p:spPr>
          <a:xfrm>
            <a:off x="7485183" y="3334780"/>
            <a:ext cx="877246" cy="646331"/>
          </a:xfrm>
          <a:prstGeom prst="rect">
            <a:avLst/>
          </a:prstGeom>
          <a:noFill/>
        </p:spPr>
        <p:txBody>
          <a:bodyPr wrap="square" rtlCol="0">
            <a:spAutoFit/>
          </a:bodyPr>
          <a:lstStyle/>
          <a:p>
            <a:r>
              <a:rPr lang="en-US" dirty="0" smtClean="0"/>
              <a:t>1.31</a:t>
            </a:r>
          </a:p>
          <a:p>
            <a:r>
              <a:rPr lang="en-US" dirty="0" smtClean="0"/>
              <a:t>0.06</a:t>
            </a:r>
            <a:endParaRPr lang="en-US" dirty="0"/>
          </a:p>
        </p:txBody>
      </p:sp>
      <p:sp>
        <p:nvSpPr>
          <p:cNvPr id="26" name="TextBox 25"/>
          <p:cNvSpPr txBox="1"/>
          <p:nvPr/>
        </p:nvSpPr>
        <p:spPr>
          <a:xfrm>
            <a:off x="7485184" y="4916337"/>
            <a:ext cx="877246" cy="646331"/>
          </a:xfrm>
          <a:prstGeom prst="rect">
            <a:avLst/>
          </a:prstGeom>
          <a:noFill/>
        </p:spPr>
        <p:txBody>
          <a:bodyPr wrap="square" rtlCol="0">
            <a:spAutoFit/>
          </a:bodyPr>
          <a:lstStyle/>
          <a:p>
            <a:r>
              <a:rPr lang="en-US" dirty="0" smtClean="0"/>
              <a:t>1.31</a:t>
            </a:r>
          </a:p>
          <a:p>
            <a:r>
              <a:rPr lang="en-US" dirty="0" smtClean="0"/>
              <a:t>0.15</a:t>
            </a:r>
            <a:endParaRPr lang="en-US" dirty="0"/>
          </a:p>
        </p:txBody>
      </p:sp>
      <p:sp>
        <p:nvSpPr>
          <p:cNvPr id="27" name="TextBox 26"/>
          <p:cNvSpPr txBox="1"/>
          <p:nvPr/>
        </p:nvSpPr>
        <p:spPr>
          <a:xfrm>
            <a:off x="10919781" y="1702190"/>
            <a:ext cx="877246" cy="646331"/>
          </a:xfrm>
          <a:prstGeom prst="rect">
            <a:avLst/>
          </a:prstGeom>
          <a:noFill/>
        </p:spPr>
        <p:txBody>
          <a:bodyPr wrap="square" rtlCol="0">
            <a:spAutoFit/>
          </a:bodyPr>
          <a:lstStyle/>
          <a:p>
            <a:r>
              <a:rPr lang="en-US" dirty="0" smtClean="0"/>
              <a:t>0.56</a:t>
            </a:r>
          </a:p>
          <a:p>
            <a:r>
              <a:rPr lang="en-US" dirty="0" smtClean="0"/>
              <a:t>0.05</a:t>
            </a:r>
            <a:endParaRPr lang="en-US" dirty="0"/>
          </a:p>
        </p:txBody>
      </p:sp>
      <p:sp>
        <p:nvSpPr>
          <p:cNvPr id="28" name="TextBox 27"/>
          <p:cNvSpPr txBox="1"/>
          <p:nvPr/>
        </p:nvSpPr>
        <p:spPr>
          <a:xfrm>
            <a:off x="10919781" y="3334780"/>
            <a:ext cx="877246" cy="646331"/>
          </a:xfrm>
          <a:prstGeom prst="rect">
            <a:avLst/>
          </a:prstGeom>
          <a:noFill/>
        </p:spPr>
        <p:txBody>
          <a:bodyPr wrap="square" rtlCol="0">
            <a:spAutoFit/>
          </a:bodyPr>
          <a:lstStyle/>
          <a:p>
            <a:r>
              <a:rPr lang="en-US" dirty="0" smtClean="0"/>
              <a:t>0.52</a:t>
            </a:r>
          </a:p>
          <a:p>
            <a:r>
              <a:rPr lang="en-US" dirty="0" smtClean="0"/>
              <a:t>0.04</a:t>
            </a:r>
            <a:endParaRPr lang="en-US" dirty="0"/>
          </a:p>
        </p:txBody>
      </p:sp>
      <p:sp>
        <p:nvSpPr>
          <p:cNvPr id="29" name="Rectangle 28"/>
          <p:cNvSpPr/>
          <p:nvPr/>
        </p:nvSpPr>
        <p:spPr>
          <a:xfrm>
            <a:off x="196948" y="1361948"/>
            <a:ext cx="11698553" cy="142887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196947" y="2943505"/>
            <a:ext cx="11698553" cy="1428877"/>
          </a:xfrm>
          <a:prstGeom prst="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196948" y="4525062"/>
            <a:ext cx="11698553" cy="1428877"/>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8618087" y="4449600"/>
            <a:ext cx="2025748" cy="1579809"/>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9363675" y="5054838"/>
            <a:ext cx="534572" cy="369332"/>
          </a:xfrm>
          <a:prstGeom prst="rect">
            <a:avLst/>
          </a:prstGeom>
          <a:noFill/>
        </p:spPr>
        <p:txBody>
          <a:bodyPr wrap="square" rtlCol="0">
            <a:spAutoFit/>
          </a:bodyPr>
          <a:lstStyle/>
          <a:p>
            <a:r>
              <a:rPr lang="en-US" dirty="0" smtClean="0"/>
              <a:t>aw</a:t>
            </a:r>
            <a:endParaRPr lang="en-US" dirty="0"/>
          </a:p>
        </p:txBody>
      </p:sp>
    </p:spTree>
    <p:extLst>
      <p:ext uri="{BB962C8B-B14F-4D97-AF65-F5344CB8AC3E}">
        <p14:creationId xmlns:p14="http://schemas.microsoft.com/office/powerpoint/2010/main" val="11966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baseline="30000" dirty="0" smtClean="0"/>
              <a:t>48</a:t>
            </a:r>
            <a:r>
              <a:rPr lang="en-US" dirty="0" smtClean="0"/>
              <a:t>Ca(</a:t>
            </a:r>
            <a:r>
              <a:rPr lang="en-US" dirty="0" err="1" smtClean="0"/>
              <a:t>p,p</a:t>
            </a:r>
            <a:r>
              <a:rPr lang="en-US" dirty="0" smtClean="0"/>
              <a:t>) at 14.08 MeV</a:t>
            </a:r>
            <a:br>
              <a:rPr lang="en-US" dirty="0" smtClean="0"/>
            </a:br>
            <a:r>
              <a:rPr lang="en-US" dirty="0" smtClean="0"/>
              <a:t>Angular Distribution</a:t>
            </a:r>
            <a:endParaRPr lang="en-US"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1851" y="1066800"/>
            <a:ext cx="9828299" cy="5027613"/>
          </a:xfrm>
        </p:spPr>
      </p:pic>
      <p:sp>
        <p:nvSpPr>
          <p:cNvPr id="6" name="TextBox 5"/>
          <p:cNvSpPr txBox="1"/>
          <p:nvPr/>
        </p:nvSpPr>
        <p:spPr>
          <a:xfrm>
            <a:off x="323557" y="5755859"/>
            <a:ext cx="4051496" cy="338554"/>
          </a:xfrm>
          <a:prstGeom prst="rect">
            <a:avLst/>
          </a:prstGeom>
          <a:noFill/>
        </p:spPr>
        <p:txBody>
          <a:bodyPr wrap="square" rtlCol="0">
            <a:spAutoFit/>
          </a:bodyPr>
          <a:lstStyle/>
          <a:p>
            <a:r>
              <a:rPr lang="en-US" sz="1600" dirty="0" smtClean="0"/>
              <a:t>Data from:  </a:t>
            </a:r>
            <a:r>
              <a:rPr lang="en-US" sz="1600" i="1" dirty="0" err="1" smtClean="0"/>
              <a:t>Nucl</a:t>
            </a:r>
            <a:r>
              <a:rPr lang="en-US" sz="1600" i="1" dirty="0" smtClean="0"/>
              <a:t>. Phys. A </a:t>
            </a:r>
            <a:r>
              <a:rPr lang="en-US" sz="1600" b="1" dirty="0" smtClean="0"/>
              <a:t>188</a:t>
            </a:r>
            <a:r>
              <a:rPr lang="en-US" sz="1600" dirty="0" smtClean="0"/>
              <a:t> 103 (1972)</a:t>
            </a:r>
            <a:endParaRPr lang="en-US" sz="1600" dirty="0"/>
          </a:p>
        </p:txBody>
      </p:sp>
    </p:spTree>
    <p:extLst>
      <p:ext uri="{BB962C8B-B14F-4D97-AF65-F5344CB8AC3E}">
        <p14:creationId xmlns:p14="http://schemas.microsoft.com/office/powerpoint/2010/main" val="17924239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baseline="30000" dirty="0" smtClean="0"/>
              <a:t>48</a:t>
            </a:r>
            <a:r>
              <a:rPr lang="en-US" dirty="0" smtClean="0"/>
              <a:t>Ca(</a:t>
            </a:r>
            <a:r>
              <a:rPr lang="en-US" dirty="0" err="1" smtClean="0"/>
              <a:t>p,p</a:t>
            </a:r>
            <a:r>
              <a:rPr lang="en-US" dirty="0" smtClean="0"/>
              <a:t>) at 25.0 MeV</a:t>
            </a:r>
            <a:br>
              <a:rPr lang="en-US" dirty="0" smtClean="0"/>
            </a:br>
            <a:r>
              <a:rPr lang="en-US" dirty="0" smtClean="0"/>
              <a:t>Posterior Distributions</a:t>
            </a:r>
            <a:endParaRPr lang="en-US" dirty="0"/>
          </a:p>
        </p:txBody>
      </p:sp>
      <p:sp>
        <p:nvSpPr>
          <p:cNvPr id="16" name="TextBox 15"/>
          <p:cNvSpPr txBox="1"/>
          <p:nvPr/>
        </p:nvSpPr>
        <p:spPr>
          <a:xfrm>
            <a:off x="253218" y="1702191"/>
            <a:ext cx="1336431" cy="646331"/>
          </a:xfrm>
          <a:prstGeom prst="rect">
            <a:avLst/>
          </a:prstGeom>
          <a:noFill/>
        </p:spPr>
        <p:txBody>
          <a:bodyPr wrap="square" rtlCol="0">
            <a:spAutoFit/>
          </a:bodyPr>
          <a:lstStyle/>
          <a:p>
            <a:r>
              <a:rPr lang="en-US" dirty="0" smtClean="0"/>
              <a:t>Real Volume</a:t>
            </a:r>
            <a:endParaRPr lang="en-US" dirty="0"/>
          </a:p>
        </p:txBody>
      </p:sp>
      <p:sp>
        <p:nvSpPr>
          <p:cNvPr id="17" name="TextBox 16"/>
          <p:cNvSpPr txBox="1"/>
          <p:nvPr/>
        </p:nvSpPr>
        <p:spPr>
          <a:xfrm>
            <a:off x="253216" y="3334780"/>
            <a:ext cx="1336431" cy="646331"/>
          </a:xfrm>
          <a:prstGeom prst="rect">
            <a:avLst/>
          </a:prstGeom>
          <a:noFill/>
        </p:spPr>
        <p:txBody>
          <a:bodyPr wrap="square" rtlCol="0">
            <a:spAutoFit/>
          </a:bodyPr>
          <a:lstStyle/>
          <a:p>
            <a:r>
              <a:rPr lang="en-US" dirty="0" smtClean="0"/>
              <a:t>Imaginary Surface</a:t>
            </a:r>
            <a:endParaRPr lang="en-US" dirty="0"/>
          </a:p>
        </p:txBody>
      </p:sp>
      <p:sp>
        <p:nvSpPr>
          <p:cNvPr id="18" name="TextBox 17"/>
          <p:cNvSpPr txBox="1"/>
          <p:nvPr/>
        </p:nvSpPr>
        <p:spPr>
          <a:xfrm>
            <a:off x="253217" y="4916338"/>
            <a:ext cx="1336431" cy="646331"/>
          </a:xfrm>
          <a:prstGeom prst="rect">
            <a:avLst/>
          </a:prstGeom>
          <a:noFill/>
        </p:spPr>
        <p:txBody>
          <a:bodyPr wrap="square" rtlCol="0">
            <a:spAutoFit/>
          </a:bodyPr>
          <a:lstStyle/>
          <a:p>
            <a:r>
              <a:rPr lang="en-US" dirty="0" smtClean="0"/>
              <a:t>Imaginary Volume</a:t>
            </a:r>
            <a:endParaRPr lang="en-US" dirty="0"/>
          </a:p>
        </p:txBody>
      </p:sp>
      <p:sp>
        <p:nvSpPr>
          <p:cNvPr id="21" name="TextBox 20"/>
          <p:cNvSpPr txBox="1"/>
          <p:nvPr/>
        </p:nvSpPr>
        <p:spPr>
          <a:xfrm>
            <a:off x="3889893" y="1702190"/>
            <a:ext cx="1035226" cy="646331"/>
          </a:xfrm>
          <a:prstGeom prst="rect">
            <a:avLst/>
          </a:prstGeom>
          <a:noFill/>
        </p:spPr>
        <p:txBody>
          <a:bodyPr wrap="square" rtlCol="0">
            <a:spAutoFit/>
          </a:bodyPr>
          <a:lstStyle/>
          <a:p>
            <a:r>
              <a:rPr lang="el-GR" dirty="0">
                <a:latin typeface="Times New Roman" panose="02020603050405020304" pitchFamily="18" charset="0"/>
                <a:cs typeface="Times New Roman" panose="02020603050405020304" pitchFamily="18" charset="0"/>
              </a:rPr>
              <a:t>μ</a:t>
            </a:r>
            <a:r>
              <a:rPr lang="en-US" dirty="0">
                <a:latin typeface="Times New Roman" panose="02020603050405020304" pitchFamily="18" charset="0"/>
                <a:cs typeface="Times New Roman" panose="02020603050405020304" pitchFamily="18" charset="0"/>
              </a:rPr>
              <a:t>=</a:t>
            </a:r>
            <a:r>
              <a:rPr lang="en-US" dirty="0" smtClean="0"/>
              <a:t>53.49</a:t>
            </a:r>
          </a:p>
          <a:p>
            <a:r>
              <a:rPr lang="el-GR" dirty="0">
                <a:latin typeface="Times New Roman" panose="02020603050405020304" pitchFamily="18" charset="0"/>
                <a:cs typeface="Times New Roman" panose="02020603050405020304" pitchFamily="18" charset="0"/>
              </a:rPr>
              <a:t>σ</a:t>
            </a:r>
            <a:r>
              <a:rPr lang="en-US" dirty="0">
                <a:latin typeface="Times New Roman" panose="02020603050405020304" pitchFamily="18" charset="0"/>
                <a:cs typeface="Times New Roman" panose="02020603050405020304" pitchFamily="18" charset="0"/>
              </a:rPr>
              <a:t>=</a:t>
            </a:r>
            <a:r>
              <a:rPr lang="en-US" dirty="0" smtClean="0"/>
              <a:t>4.19</a:t>
            </a:r>
            <a:endParaRPr lang="en-US" dirty="0"/>
          </a:p>
        </p:txBody>
      </p:sp>
      <p:sp>
        <p:nvSpPr>
          <p:cNvPr id="22" name="TextBox 21"/>
          <p:cNvSpPr txBox="1"/>
          <p:nvPr/>
        </p:nvSpPr>
        <p:spPr>
          <a:xfrm>
            <a:off x="3889893" y="3334780"/>
            <a:ext cx="877246" cy="646331"/>
          </a:xfrm>
          <a:prstGeom prst="rect">
            <a:avLst/>
          </a:prstGeom>
          <a:noFill/>
        </p:spPr>
        <p:txBody>
          <a:bodyPr wrap="square" rtlCol="0">
            <a:spAutoFit/>
          </a:bodyPr>
          <a:lstStyle/>
          <a:p>
            <a:r>
              <a:rPr lang="en-US" dirty="0" smtClean="0"/>
              <a:t>6.82</a:t>
            </a:r>
          </a:p>
          <a:p>
            <a:r>
              <a:rPr lang="en-US" dirty="0" smtClean="0"/>
              <a:t>0.55</a:t>
            </a:r>
            <a:endParaRPr lang="en-US" dirty="0"/>
          </a:p>
        </p:txBody>
      </p:sp>
      <p:sp>
        <p:nvSpPr>
          <p:cNvPr id="23" name="TextBox 22"/>
          <p:cNvSpPr txBox="1"/>
          <p:nvPr/>
        </p:nvSpPr>
        <p:spPr>
          <a:xfrm>
            <a:off x="3889894" y="4916337"/>
            <a:ext cx="877246" cy="646331"/>
          </a:xfrm>
          <a:prstGeom prst="rect">
            <a:avLst/>
          </a:prstGeom>
          <a:noFill/>
        </p:spPr>
        <p:txBody>
          <a:bodyPr wrap="square" rtlCol="0">
            <a:spAutoFit/>
          </a:bodyPr>
          <a:lstStyle/>
          <a:p>
            <a:r>
              <a:rPr lang="en-US" dirty="0" smtClean="0"/>
              <a:t>2.25</a:t>
            </a:r>
          </a:p>
          <a:p>
            <a:r>
              <a:rPr lang="en-US" dirty="0" smtClean="0"/>
              <a:t>0.33</a:t>
            </a:r>
            <a:endParaRPr lang="en-US" dirty="0"/>
          </a:p>
        </p:txBody>
      </p:sp>
      <p:sp>
        <p:nvSpPr>
          <p:cNvPr id="24" name="TextBox 23"/>
          <p:cNvSpPr txBox="1"/>
          <p:nvPr/>
        </p:nvSpPr>
        <p:spPr>
          <a:xfrm>
            <a:off x="7485183" y="1702190"/>
            <a:ext cx="877246" cy="646331"/>
          </a:xfrm>
          <a:prstGeom prst="rect">
            <a:avLst/>
          </a:prstGeom>
          <a:noFill/>
        </p:spPr>
        <p:txBody>
          <a:bodyPr wrap="square" rtlCol="0">
            <a:spAutoFit/>
          </a:bodyPr>
          <a:lstStyle/>
          <a:p>
            <a:r>
              <a:rPr lang="en-US" dirty="0" smtClean="0"/>
              <a:t>1.14</a:t>
            </a:r>
          </a:p>
          <a:p>
            <a:r>
              <a:rPr lang="en-US" dirty="0" smtClean="0"/>
              <a:t>0.05</a:t>
            </a:r>
            <a:endParaRPr lang="en-US" dirty="0"/>
          </a:p>
        </p:txBody>
      </p:sp>
      <p:sp>
        <p:nvSpPr>
          <p:cNvPr id="25" name="TextBox 24"/>
          <p:cNvSpPr txBox="1"/>
          <p:nvPr/>
        </p:nvSpPr>
        <p:spPr>
          <a:xfrm>
            <a:off x="7485183" y="3334780"/>
            <a:ext cx="877246" cy="646331"/>
          </a:xfrm>
          <a:prstGeom prst="rect">
            <a:avLst/>
          </a:prstGeom>
          <a:noFill/>
        </p:spPr>
        <p:txBody>
          <a:bodyPr wrap="square" rtlCol="0">
            <a:spAutoFit/>
          </a:bodyPr>
          <a:lstStyle/>
          <a:p>
            <a:r>
              <a:rPr lang="en-US" dirty="0" smtClean="0"/>
              <a:t>1.33</a:t>
            </a:r>
          </a:p>
          <a:p>
            <a:r>
              <a:rPr lang="en-US" dirty="0" smtClean="0"/>
              <a:t>0.07</a:t>
            </a:r>
            <a:endParaRPr lang="en-US" dirty="0"/>
          </a:p>
        </p:txBody>
      </p:sp>
      <p:sp>
        <p:nvSpPr>
          <p:cNvPr id="26" name="TextBox 25"/>
          <p:cNvSpPr txBox="1"/>
          <p:nvPr/>
        </p:nvSpPr>
        <p:spPr>
          <a:xfrm>
            <a:off x="7485184" y="4916337"/>
            <a:ext cx="877246" cy="646331"/>
          </a:xfrm>
          <a:prstGeom prst="rect">
            <a:avLst/>
          </a:prstGeom>
          <a:noFill/>
        </p:spPr>
        <p:txBody>
          <a:bodyPr wrap="square" rtlCol="0">
            <a:spAutoFit/>
          </a:bodyPr>
          <a:lstStyle/>
          <a:p>
            <a:r>
              <a:rPr lang="en-US" dirty="0" smtClean="0"/>
              <a:t>1.28</a:t>
            </a:r>
          </a:p>
          <a:p>
            <a:r>
              <a:rPr lang="en-US" dirty="0" smtClean="0"/>
              <a:t>0.13</a:t>
            </a:r>
            <a:endParaRPr lang="en-US" dirty="0"/>
          </a:p>
        </p:txBody>
      </p:sp>
      <p:sp>
        <p:nvSpPr>
          <p:cNvPr id="27" name="TextBox 26"/>
          <p:cNvSpPr txBox="1"/>
          <p:nvPr/>
        </p:nvSpPr>
        <p:spPr>
          <a:xfrm>
            <a:off x="10919781" y="1702190"/>
            <a:ext cx="877246" cy="646331"/>
          </a:xfrm>
          <a:prstGeom prst="rect">
            <a:avLst/>
          </a:prstGeom>
          <a:noFill/>
        </p:spPr>
        <p:txBody>
          <a:bodyPr wrap="square" rtlCol="0">
            <a:spAutoFit/>
          </a:bodyPr>
          <a:lstStyle/>
          <a:p>
            <a:r>
              <a:rPr lang="en-US" dirty="0" smtClean="0"/>
              <a:t>0.73</a:t>
            </a:r>
          </a:p>
          <a:p>
            <a:r>
              <a:rPr lang="en-US" dirty="0" smtClean="0"/>
              <a:t>0.06</a:t>
            </a:r>
            <a:endParaRPr lang="en-US" dirty="0"/>
          </a:p>
        </p:txBody>
      </p:sp>
      <p:sp>
        <p:nvSpPr>
          <p:cNvPr id="28" name="TextBox 27"/>
          <p:cNvSpPr txBox="1"/>
          <p:nvPr/>
        </p:nvSpPr>
        <p:spPr>
          <a:xfrm>
            <a:off x="10919781" y="3334780"/>
            <a:ext cx="877246" cy="646331"/>
          </a:xfrm>
          <a:prstGeom prst="rect">
            <a:avLst/>
          </a:prstGeom>
          <a:noFill/>
        </p:spPr>
        <p:txBody>
          <a:bodyPr wrap="square" rtlCol="0">
            <a:spAutoFit/>
          </a:bodyPr>
          <a:lstStyle/>
          <a:p>
            <a:r>
              <a:rPr lang="en-US" dirty="0" smtClean="0"/>
              <a:t>0.59</a:t>
            </a:r>
          </a:p>
          <a:p>
            <a:r>
              <a:rPr lang="en-US" dirty="0" smtClean="0"/>
              <a:t>0.05</a:t>
            </a:r>
            <a:endParaRPr lang="en-US" dirty="0"/>
          </a:p>
        </p:txBody>
      </p:sp>
      <p:sp>
        <p:nvSpPr>
          <p:cNvPr id="29" name="TextBox 28"/>
          <p:cNvSpPr txBox="1"/>
          <p:nvPr/>
        </p:nvSpPr>
        <p:spPr>
          <a:xfrm>
            <a:off x="10919781" y="4916336"/>
            <a:ext cx="877246" cy="646331"/>
          </a:xfrm>
          <a:prstGeom prst="rect">
            <a:avLst/>
          </a:prstGeom>
          <a:noFill/>
        </p:spPr>
        <p:txBody>
          <a:bodyPr wrap="square" rtlCol="0">
            <a:spAutoFit/>
          </a:bodyPr>
          <a:lstStyle/>
          <a:p>
            <a:r>
              <a:rPr lang="en-US" dirty="0" smtClean="0"/>
              <a:t>0.61</a:t>
            </a:r>
          </a:p>
          <a:p>
            <a:r>
              <a:rPr lang="en-US" dirty="0" smtClean="0"/>
              <a:t>0.07</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8741" y="1390588"/>
            <a:ext cx="2164439" cy="1371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8740" y="2972146"/>
            <a:ext cx="2164439" cy="13716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8740" y="4553701"/>
            <a:ext cx="2164439" cy="137160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3779" y="1390587"/>
            <a:ext cx="2164439" cy="1371600"/>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13777" y="2972146"/>
            <a:ext cx="2164439" cy="1371600"/>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13776" y="4553701"/>
            <a:ext cx="2164439" cy="1371600"/>
          </a:xfrm>
          <a:prstGeom prst="rect">
            <a:avLst/>
          </a:prstGeom>
        </p:spPr>
      </p:pic>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78814" y="1390586"/>
            <a:ext cx="2164439" cy="1371600"/>
          </a:xfrm>
          <a:prstGeom prst="rect">
            <a:avLst/>
          </a:prstGeom>
        </p:spPr>
      </p:pic>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78814" y="4553701"/>
            <a:ext cx="2164439" cy="1371600"/>
          </a:xfrm>
          <a:prstGeom prst="rect">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78813" y="2972143"/>
            <a:ext cx="2164439" cy="1371600"/>
          </a:xfrm>
          <a:prstGeom prst="rect">
            <a:avLst/>
          </a:prstGeom>
        </p:spPr>
      </p:pic>
      <p:sp>
        <p:nvSpPr>
          <p:cNvPr id="34" name="Rectangle 33"/>
          <p:cNvSpPr/>
          <p:nvPr/>
        </p:nvSpPr>
        <p:spPr>
          <a:xfrm>
            <a:off x="196948" y="1361948"/>
            <a:ext cx="11698553" cy="142887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96947" y="2943505"/>
            <a:ext cx="11698553" cy="1428877"/>
          </a:xfrm>
          <a:prstGeom prst="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96948" y="4525062"/>
            <a:ext cx="11698553" cy="1428877"/>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7946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baseline="30000" dirty="0" smtClean="0"/>
              <a:t>48</a:t>
            </a:r>
            <a:r>
              <a:rPr lang="en-US" dirty="0" smtClean="0"/>
              <a:t>Ca(</a:t>
            </a:r>
            <a:r>
              <a:rPr lang="en-US" dirty="0" err="1" smtClean="0"/>
              <a:t>p,p</a:t>
            </a:r>
            <a:r>
              <a:rPr lang="en-US" dirty="0" smtClean="0"/>
              <a:t>) at 25.0 MeV</a:t>
            </a:r>
            <a:br>
              <a:rPr lang="en-US" dirty="0" smtClean="0"/>
            </a:br>
            <a:r>
              <a:rPr lang="en-US" dirty="0" smtClean="0"/>
              <a:t>Angular Distribution</a:t>
            </a:r>
            <a:endParaRPr lang="en-US"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1851" y="1066800"/>
            <a:ext cx="9828299" cy="5027613"/>
          </a:xfrm>
        </p:spPr>
      </p:pic>
      <p:sp>
        <p:nvSpPr>
          <p:cNvPr id="6" name="TextBox 5"/>
          <p:cNvSpPr txBox="1"/>
          <p:nvPr/>
        </p:nvSpPr>
        <p:spPr>
          <a:xfrm>
            <a:off x="309487" y="5755859"/>
            <a:ext cx="4009293" cy="338554"/>
          </a:xfrm>
          <a:prstGeom prst="rect">
            <a:avLst/>
          </a:prstGeom>
          <a:noFill/>
        </p:spPr>
        <p:txBody>
          <a:bodyPr wrap="square" rtlCol="0">
            <a:spAutoFit/>
          </a:bodyPr>
          <a:lstStyle/>
          <a:p>
            <a:r>
              <a:rPr lang="en-US" sz="1600" dirty="0" smtClean="0"/>
              <a:t>Data from:  </a:t>
            </a:r>
            <a:r>
              <a:rPr lang="en-US" sz="1600" i="1" dirty="0" smtClean="0"/>
              <a:t>Phys. Rev. C </a:t>
            </a:r>
            <a:r>
              <a:rPr lang="en-US" sz="1600" b="1" dirty="0" smtClean="0"/>
              <a:t>33</a:t>
            </a:r>
            <a:r>
              <a:rPr lang="en-US" sz="1600" dirty="0" smtClean="0"/>
              <a:t> 1624 (1986)</a:t>
            </a:r>
            <a:endParaRPr lang="en-US" sz="1600" dirty="0"/>
          </a:p>
        </p:txBody>
      </p:sp>
    </p:spTree>
    <p:extLst>
      <p:ext uri="{BB962C8B-B14F-4D97-AF65-F5344CB8AC3E}">
        <p14:creationId xmlns:p14="http://schemas.microsoft.com/office/powerpoint/2010/main" val="42363766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Studying Experimental Error Reduction</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55281" y="3838137"/>
            <a:ext cx="2804160" cy="210312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4262" y="1502904"/>
            <a:ext cx="2804160" cy="21031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2" y="1502904"/>
            <a:ext cx="2804160" cy="2103120"/>
          </a:xfrm>
          <a:prstGeom prst="rect">
            <a:avLst/>
          </a:prstGeom>
        </p:spPr>
      </p:pic>
      <p:sp>
        <p:nvSpPr>
          <p:cNvPr id="7" name="Rectangle 6"/>
          <p:cNvSpPr/>
          <p:nvPr/>
        </p:nvSpPr>
        <p:spPr>
          <a:xfrm>
            <a:off x="1465418" y="1041239"/>
            <a:ext cx="3183885" cy="461665"/>
          </a:xfrm>
          <a:prstGeom prst="rect">
            <a:avLst/>
          </a:prstGeom>
        </p:spPr>
        <p:txBody>
          <a:bodyPr wrap="none">
            <a:spAutoFit/>
          </a:bodyPr>
          <a:lstStyle/>
          <a:p>
            <a:r>
              <a:rPr lang="en-US" sz="2400" baseline="30000" dirty="0" smtClean="0"/>
              <a:t>48</a:t>
            </a:r>
            <a:r>
              <a:rPr lang="en-US" sz="2400" dirty="0" smtClean="0"/>
              <a:t>Ca(</a:t>
            </a:r>
            <a:r>
              <a:rPr lang="en-US" sz="2400" dirty="0" err="1" smtClean="0"/>
              <a:t>n,n</a:t>
            </a:r>
            <a:r>
              <a:rPr lang="en-US" sz="2400" dirty="0" smtClean="0"/>
              <a:t>) </a:t>
            </a:r>
            <a:r>
              <a:rPr lang="en-US" sz="2400" dirty="0"/>
              <a:t>at </a:t>
            </a:r>
            <a:r>
              <a:rPr lang="en-US" sz="2400" dirty="0" smtClean="0"/>
              <a:t>12.0 </a:t>
            </a:r>
            <a:r>
              <a:rPr lang="en-US" sz="2400" dirty="0"/>
              <a:t>MeV</a:t>
            </a:r>
          </a:p>
        </p:txBody>
      </p:sp>
      <p:sp>
        <p:nvSpPr>
          <p:cNvPr id="8" name="TextBox 7"/>
          <p:cNvSpPr txBox="1"/>
          <p:nvPr/>
        </p:nvSpPr>
        <p:spPr>
          <a:xfrm>
            <a:off x="439891" y="4355908"/>
            <a:ext cx="1336431" cy="646331"/>
          </a:xfrm>
          <a:prstGeom prst="rect">
            <a:avLst/>
          </a:prstGeom>
          <a:noFill/>
        </p:spPr>
        <p:txBody>
          <a:bodyPr wrap="square" rtlCol="0">
            <a:spAutoFit/>
          </a:bodyPr>
          <a:lstStyle/>
          <a:p>
            <a:r>
              <a:rPr lang="en-US" dirty="0" smtClean="0"/>
              <a:t>Real Volume</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085915493"/>
              </p:ext>
            </p:extLst>
          </p:nvPr>
        </p:nvGraphicFramePr>
        <p:xfrm>
          <a:off x="6015359" y="1502904"/>
          <a:ext cx="5895719" cy="3708400"/>
        </p:xfrm>
        <a:graphic>
          <a:graphicData uri="http://schemas.openxmlformats.org/drawingml/2006/table">
            <a:tbl>
              <a:tblPr firstRow="1" bandRow="1">
                <a:tableStyleId>{5202B0CA-FC54-4496-8BCA-5EF66A818D29}</a:tableStyleId>
              </a:tblPr>
              <a:tblGrid>
                <a:gridCol w="509605"/>
                <a:gridCol w="1311631"/>
                <a:gridCol w="1520300"/>
                <a:gridCol w="1207297"/>
                <a:gridCol w="1346886"/>
              </a:tblGrid>
              <a:tr h="370840">
                <a:tc>
                  <a:txBody>
                    <a:bodyPr/>
                    <a:lstStyle/>
                    <a:p>
                      <a:endParaRPr lang="en-US" dirty="0"/>
                    </a:p>
                  </a:txBody>
                  <a:tcPr/>
                </a:tc>
                <a:tc>
                  <a:txBody>
                    <a:bodyPr/>
                    <a:lstStyle/>
                    <a:p>
                      <a:r>
                        <a:rPr lang="en-US" dirty="0" smtClean="0"/>
                        <a:t>10% Mean</a:t>
                      </a:r>
                      <a:endParaRPr lang="en-US" dirty="0"/>
                    </a:p>
                  </a:txBody>
                  <a:tcPr/>
                </a:tc>
                <a:tc>
                  <a:txBody>
                    <a:bodyPr/>
                    <a:lstStyle/>
                    <a:p>
                      <a:r>
                        <a:rPr lang="en-US" dirty="0" smtClean="0"/>
                        <a:t>10% Width</a:t>
                      </a:r>
                      <a:endParaRPr lang="en-US" dirty="0"/>
                    </a:p>
                  </a:txBody>
                  <a:tcPr/>
                </a:tc>
                <a:tc>
                  <a:txBody>
                    <a:bodyPr/>
                    <a:lstStyle/>
                    <a:p>
                      <a:r>
                        <a:rPr lang="en-US" dirty="0" smtClean="0"/>
                        <a:t>5% Mean</a:t>
                      </a:r>
                      <a:endParaRPr lang="en-US" dirty="0"/>
                    </a:p>
                  </a:txBody>
                  <a:tcPr/>
                </a:tc>
                <a:tc>
                  <a:txBody>
                    <a:bodyPr/>
                    <a:lstStyle/>
                    <a:p>
                      <a:r>
                        <a:rPr lang="en-US" dirty="0" smtClean="0"/>
                        <a:t>5% Width</a:t>
                      </a:r>
                      <a:endParaRPr lang="en-US" dirty="0"/>
                    </a:p>
                  </a:txBody>
                  <a:tcPr/>
                </a:tc>
              </a:tr>
              <a:tr h="370840">
                <a:tc>
                  <a:txBody>
                    <a:bodyPr/>
                    <a:lstStyle/>
                    <a:p>
                      <a:r>
                        <a:rPr lang="en-US" dirty="0" smtClean="0"/>
                        <a:t>V</a:t>
                      </a:r>
                      <a:endParaRPr lang="en-US" dirty="0"/>
                    </a:p>
                  </a:txBody>
                  <a:tcPr/>
                </a:tc>
                <a:tc>
                  <a:txBody>
                    <a:bodyPr/>
                    <a:lstStyle/>
                    <a:p>
                      <a:r>
                        <a:rPr lang="en-US" dirty="0" smtClean="0"/>
                        <a:t>45.51</a:t>
                      </a:r>
                      <a:endParaRPr lang="en-US" dirty="0"/>
                    </a:p>
                  </a:txBody>
                  <a:tcPr/>
                </a:tc>
                <a:tc>
                  <a:txBody>
                    <a:bodyPr/>
                    <a:lstStyle/>
                    <a:p>
                      <a:r>
                        <a:rPr lang="en-US" dirty="0" smtClean="0"/>
                        <a:t>2.74</a:t>
                      </a:r>
                      <a:endParaRPr lang="en-US" dirty="0"/>
                    </a:p>
                  </a:txBody>
                  <a:tcPr/>
                </a:tc>
                <a:tc>
                  <a:txBody>
                    <a:bodyPr/>
                    <a:lstStyle/>
                    <a:p>
                      <a:r>
                        <a:rPr lang="en-US" dirty="0" smtClean="0"/>
                        <a:t>45.35</a:t>
                      </a:r>
                      <a:endParaRPr lang="en-US" dirty="0"/>
                    </a:p>
                  </a:txBody>
                  <a:tcPr/>
                </a:tc>
                <a:tc>
                  <a:txBody>
                    <a:bodyPr/>
                    <a:lstStyle/>
                    <a:p>
                      <a:r>
                        <a:rPr lang="en-US" dirty="0" smtClean="0"/>
                        <a:t>1.47</a:t>
                      </a:r>
                    </a:p>
                  </a:txBody>
                  <a:tcPr/>
                </a:tc>
              </a:tr>
              <a:tr h="370840">
                <a:tc>
                  <a:txBody>
                    <a:bodyPr/>
                    <a:lstStyle/>
                    <a:p>
                      <a:r>
                        <a:rPr lang="en-US" dirty="0" smtClean="0"/>
                        <a:t>r</a:t>
                      </a:r>
                      <a:endParaRPr lang="en-US" dirty="0"/>
                    </a:p>
                  </a:txBody>
                  <a:tcPr/>
                </a:tc>
                <a:tc>
                  <a:txBody>
                    <a:bodyPr/>
                    <a:lstStyle/>
                    <a:p>
                      <a:r>
                        <a:rPr lang="en-US" dirty="0" smtClean="0"/>
                        <a:t>1.22</a:t>
                      </a:r>
                      <a:endParaRPr lang="en-US" dirty="0"/>
                    </a:p>
                  </a:txBody>
                  <a:tcPr/>
                </a:tc>
                <a:tc>
                  <a:txBody>
                    <a:bodyPr/>
                    <a:lstStyle/>
                    <a:p>
                      <a:r>
                        <a:rPr lang="en-US" dirty="0" smtClean="0"/>
                        <a:t>0.05</a:t>
                      </a:r>
                      <a:endParaRPr lang="en-US" dirty="0"/>
                    </a:p>
                  </a:txBody>
                  <a:tcPr/>
                </a:tc>
                <a:tc>
                  <a:txBody>
                    <a:bodyPr/>
                    <a:lstStyle/>
                    <a:p>
                      <a:r>
                        <a:rPr lang="en-US" dirty="0" smtClean="0"/>
                        <a:t>1.23</a:t>
                      </a:r>
                      <a:endParaRPr lang="en-US" dirty="0"/>
                    </a:p>
                  </a:txBody>
                  <a:tcPr/>
                </a:tc>
                <a:tc>
                  <a:txBody>
                    <a:bodyPr/>
                    <a:lstStyle/>
                    <a:p>
                      <a:r>
                        <a:rPr lang="en-US" dirty="0" smtClean="0"/>
                        <a:t>0.03</a:t>
                      </a:r>
                      <a:endParaRPr lang="en-US" dirty="0"/>
                    </a:p>
                  </a:txBody>
                  <a:tcPr/>
                </a:tc>
              </a:tr>
              <a:tr h="370840">
                <a:tc>
                  <a:txBody>
                    <a:bodyPr/>
                    <a:lstStyle/>
                    <a:p>
                      <a:r>
                        <a:rPr lang="en-US" dirty="0" smtClean="0"/>
                        <a:t>a</a:t>
                      </a:r>
                      <a:endParaRPr lang="en-US" dirty="0"/>
                    </a:p>
                  </a:txBody>
                  <a:tcPr/>
                </a:tc>
                <a:tc>
                  <a:txBody>
                    <a:bodyPr/>
                    <a:lstStyle/>
                    <a:p>
                      <a:r>
                        <a:rPr lang="en-US" dirty="0" smtClean="0"/>
                        <a:t>0.68</a:t>
                      </a:r>
                      <a:endParaRPr lang="en-US" dirty="0"/>
                    </a:p>
                  </a:txBody>
                  <a:tcPr/>
                </a:tc>
                <a:tc>
                  <a:txBody>
                    <a:bodyPr/>
                    <a:lstStyle/>
                    <a:p>
                      <a:r>
                        <a:rPr lang="en-US" dirty="0" smtClean="0"/>
                        <a:t>0.06</a:t>
                      </a:r>
                      <a:endParaRPr lang="en-US" dirty="0"/>
                    </a:p>
                  </a:txBody>
                  <a:tcPr/>
                </a:tc>
                <a:tc>
                  <a:txBody>
                    <a:bodyPr/>
                    <a:lstStyle/>
                    <a:p>
                      <a:r>
                        <a:rPr lang="en-US" dirty="0" smtClean="0"/>
                        <a:t>0.68</a:t>
                      </a:r>
                      <a:endParaRPr lang="en-US" dirty="0"/>
                    </a:p>
                  </a:txBody>
                  <a:tcPr/>
                </a:tc>
                <a:tc>
                  <a:txBody>
                    <a:bodyPr/>
                    <a:lstStyle/>
                    <a:p>
                      <a:r>
                        <a:rPr lang="en-US" dirty="0" smtClean="0"/>
                        <a:t>0.03</a:t>
                      </a:r>
                      <a:endParaRPr lang="en-US" dirty="0"/>
                    </a:p>
                  </a:txBody>
                  <a:tcPr/>
                </a:tc>
              </a:tr>
              <a:tr h="370840">
                <a:tc>
                  <a:txBody>
                    <a:bodyPr/>
                    <a:lstStyle/>
                    <a:p>
                      <a:r>
                        <a:rPr lang="en-US" dirty="0" err="1" smtClean="0"/>
                        <a:t>Ws</a:t>
                      </a:r>
                      <a:endParaRPr lang="en-US" dirty="0"/>
                    </a:p>
                  </a:txBody>
                  <a:tcPr/>
                </a:tc>
                <a:tc>
                  <a:txBody>
                    <a:bodyPr/>
                    <a:lstStyle/>
                    <a:p>
                      <a:r>
                        <a:rPr lang="en-US" dirty="0" smtClean="0"/>
                        <a:t>7.38</a:t>
                      </a:r>
                      <a:endParaRPr lang="en-US" dirty="0"/>
                    </a:p>
                  </a:txBody>
                  <a:tcPr/>
                </a:tc>
                <a:tc>
                  <a:txBody>
                    <a:bodyPr/>
                    <a:lstStyle/>
                    <a:p>
                      <a:r>
                        <a:rPr lang="en-US" dirty="0" smtClean="0"/>
                        <a:t>0.54</a:t>
                      </a:r>
                      <a:endParaRPr lang="en-US" dirty="0"/>
                    </a:p>
                  </a:txBody>
                  <a:tcPr/>
                </a:tc>
                <a:tc>
                  <a:txBody>
                    <a:bodyPr/>
                    <a:lstStyle/>
                    <a:p>
                      <a:r>
                        <a:rPr lang="en-US" dirty="0" smtClean="0"/>
                        <a:t>6.80</a:t>
                      </a:r>
                      <a:endParaRPr lang="en-US" dirty="0"/>
                    </a:p>
                  </a:txBody>
                  <a:tcPr/>
                </a:tc>
                <a:tc>
                  <a:txBody>
                    <a:bodyPr/>
                    <a:lstStyle/>
                    <a:p>
                      <a:r>
                        <a:rPr lang="en-US" dirty="0" smtClean="0"/>
                        <a:t>0.59</a:t>
                      </a:r>
                      <a:endParaRPr lang="en-US" dirty="0"/>
                    </a:p>
                  </a:txBody>
                  <a:tcPr/>
                </a:tc>
              </a:tr>
              <a:tr h="370840">
                <a:tc>
                  <a:txBody>
                    <a:bodyPr/>
                    <a:lstStyle/>
                    <a:p>
                      <a:r>
                        <a:rPr lang="en-US" dirty="0" err="1" smtClean="0"/>
                        <a:t>rs</a:t>
                      </a:r>
                      <a:endParaRPr lang="en-US" dirty="0"/>
                    </a:p>
                  </a:txBody>
                  <a:tcPr/>
                </a:tc>
                <a:tc>
                  <a:txBody>
                    <a:bodyPr/>
                    <a:lstStyle/>
                    <a:p>
                      <a:r>
                        <a:rPr lang="en-US" dirty="0" smtClean="0"/>
                        <a:t>1.25</a:t>
                      </a:r>
                      <a:endParaRPr lang="en-US" dirty="0"/>
                    </a:p>
                  </a:txBody>
                  <a:tcPr/>
                </a:tc>
                <a:tc>
                  <a:txBody>
                    <a:bodyPr/>
                    <a:lstStyle/>
                    <a:p>
                      <a:r>
                        <a:rPr lang="en-US" dirty="0" smtClean="0"/>
                        <a:t>0.08</a:t>
                      </a:r>
                      <a:endParaRPr lang="en-US" dirty="0"/>
                    </a:p>
                  </a:txBody>
                  <a:tcPr/>
                </a:tc>
                <a:tc>
                  <a:txBody>
                    <a:bodyPr/>
                    <a:lstStyle/>
                    <a:p>
                      <a:r>
                        <a:rPr lang="en-US" dirty="0" smtClean="0"/>
                        <a:t>1.26</a:t>
                      </a:r>
                      <a:endParaRPr lang="en-US" dirty="0"/>
                    </a:p>
                  </a:txBody>
                  <a:tcPr/>
                </a:tc>
                <a:tc>
                  <a:txBody>
                    <a:bodyPr/>
                    <a:lstStyle/>
                    <a:p>
                      <a:r>
                        <a:rPr lang="en-US" dirty="0" smtClean="0"/>
                        <a:t>0.04</a:t>
                      </a:r>
                      <a:endParaRPr lang="en-US" dirty="0"/>
                    </a:p>
                  </a:txBody>
                  <a:tcPr/>
                </a:tc>
              </a:tr>
              <a:tr h="370840">
                <a:tc>
                  <a:txBody>
                    <a:bodyPr/>
                    <a:lstStyle/>
                    <a:p>
                      <a:r>
                        <a:rPr lang="en-US" dirty="0" smtClean="0"/>
                        <a:t>as</a:t>
                      </a:r>
                      <a:endParaRPr lang="en-US" dirty="0"/>
                    </a:p>
                  </a:txBody>
                  <a:tcPr/>
                </a:tc>
                <a:tc>
                  <a:txBody>
                    <a:bodyPr/>
                    <a:lstStyle/>
                    <a:p>
                      <a:r>
                        <a:rPr lang="en-US" dirty="0" smtClean="0"/>
                        <a:t>0.29</a:t>
                      </a:r>
                      <a:endParaRPr lang="en-US" dirty="0"/>
                    </a:p>
                  </a:txBody>
                  <a:tcPr/>
                </a:tc>
                <a:tc>
                  <a:txBody>
                    <a:bodyPr/>
                    <a:lstStyle/>
                    <a:p>
                      <a:r>
                        <a:rPr lang="en-US" dirty="0" smtClean="0"/>
                        <a:t>0.04</a:t>
                      </a:r>
                      <a:endParaRPr lang="en-US" dirty="0"/>
                    </a:p>
                  </a:txBody>
                  <a:tcPr/>
                </a:tc>
                <a:tc>
                  <a:txBody>
                    <a:bodyPr/>
                    <a:lstStyle/>
                    <a:p>
                      <a:r>
                        <a:rPr lang="en-US" dirty="0" smtClean="0"/>
                        <a:t>0.31</a:t>
                      </a:r>
                      <a:endParaRPr lang="en-US" dirty="0"/>
                    </a:p>
                  </a:txBody>
                  <a:tcPr/>
                </a:tc>
                <a:tc>
                  <a:txBody>
                    <a:bodyPr/>
                    <a:lstStyle/>
                    <a:p>
                      <a:r>
                        <a:rPr lang="en-US" dirty="0" smtClean="0"/>
                        <a:t>0.03</a:t>
                      </a:r>
                      <a:endParaRPr lang="en-US" dirty="0"/>
                    </a:p>
                  </a:txBody>
                  <a:tcPr/>
                </a:tc>
              </a:tr>
              <a:tr h="370840">
                <a:tc>
                  <a:txBody>
                    <a:bodyPr/>
                    <a:lstStyle/>
                    <a:p>
                      <a:r>
                        <a:rPr lang="en-US" dirty="0" smtClean="0"/>
                        <a:t>W</a:t>
                      </a:r>
                      <a:endParaRPr lang="en-US" dirty="0"/>
                    </a:p>
                  </a:txBody>
                  <a:tcPr/>
                </a:tc>
                <a:tc>
                  <a:txBody>
                    <a:bodyPr/>
                    <a:lstStyle/>
                    <a:p>
                      <a:r>
                        <a:rPr lang="en-US" dirty="0" smtClean="0"/>
                        <a:t>0.95</a:t>
                      </a:r>
                      <a:endParaRPr lang="en-US" dirty="0"/>
                    </a:p>
                  </a:txBody>
                  <a:tcPr/>
                </a:tc>
                <a:tc>
                  <a:txBody>
                    <a:bodyPr/>
                    <a:lstStyle/>
                    <a:p>
                      <a:r>
                        <a:rPr lang="en-US" dirty="0" smtClean="0"/>
                        <a:t>0.09</a:t>
                      </a:r>
                      <a:endParaRPr lang="en-US" dirty="0"/>
                    </a:p>
                  </a:txBody>
                  <a:tcPr/>
                </a:tc>
                <a:tc>
                  <a:txBody>
                    <a:bodyPr/>
                    <a:lstStyle/>
                    <a:p>
                      <a:r>
                        <a:rPr lang="en-US" dirty="0" smtClean="0"/>
                        <a:t>1.01</a:t>
                      </a:r>
                      <a:endParaRPr lang="en-US" dirty="0"/>
                    </a:p>
                  </a:txBody>
                  <a:tcPr/>
                </a:tc>
                <a:tc>
                  <a:txBody>
                    <a:bodyPr/>
                    <a:lstStyle/>
                    <a:p>
                      <a:r>
                        <a:rPr lang="en-US" dirty="0" smtClean="0"/>
                        <a:t>0.11</a:t>
                      </a:r>
                      <a:endParaRPr lang="en-US" dirty="0"/>
                    </a:p>
                  </a:txBody>
                  <a:tcPr/>
                </a:tc>
              </a:tr>
              <a:tr h="370840">
                <a:tc>
                  <a:txBody>
                    <a:bodyPr/>
                    <a:lstStyle/>
                    <a:p>
                      <a:r>
                        <a:rPr lang="en-US" dirty="0" smtClean="0"/>
                        <a:t>r</a:t>
                      </a:r>
                      <a:endParaRPr lang="en-US" dirty="0"/>
                    </a:p>
                  </a:txBody>
                  <a:tcPr/>
                </a:tc>
                <a:tc>
                  <a:txBody>
                    <a:bodyPr/>
                    <a:lstStyle/>
                    <a:p>
                      <a:r>
                        <a:rPr lang="en-US" dirty="0" smtClean="0"/>
                        <a:t>1.21</a:t>
                      </a:r>
                      <a:endParaRPr lang="en-US" dirty="0"/>
                    </a:p>
                  </a:txBody>
                  <a:tcPr/>
                </a:tc>
                <a:tc>
                  <a:txBody>
                    <a:bodyPr/>
                    <a:lstStyle/>
                    <a:p>
                      <a:r>
                        <a:rPr lang="en-US" dirty="0" smtClean="0"/>
                        <a:t>0.12</a:t>
                      </a:r>
                      <a:endParaRPr lang="en-US" dirty="0"/>
                    </a:p>
                  </a:txBody>
                  <a:tcPr/>
                </a:tc>
                <a:tc>
                  <a:txBody>
                    <a:bodyPr/>
                    <a:lstStyle/>
                    <a:p>
                      <a:r>
                        <a:rPr lang="en-US" dirty="0" smtClean="0"/>
                        <a:t>1.13</a:t>
                      </a:r>
                      <a:endParaRPr lang="en-US" dirty="0"/>
                    </a:p>
                  </a:txBody>
                  <a:tcPr/>
                </a:tc>
                <a:tc>
                  <a:txBody>
                    <a:bodyPr/>
                    <a:lstStyle/>
                    <a:p>
                      <a:r>
                        <a:rPr lang="en-US" dirty="0" smtClean="0"/>
                        <a:t>0.15</a:t>
                      </a:r>
                      <a:endParaRPr lang="en-US" dirty="0"/>
                    </a:p>
                  </a:txBody>
                  <a:tcPr/>
                </a:tc>
              </a:tr>
              <a:tr h="370840">
                <a:tc>
                  <a:txBody>
                    <a:bodyPr/>
                    <a:lstStyle/>
                    <a:p>
                      <a:r>
                        <a:rPr lang="en-US" dirty="0" smtClean="0"/>
                        <a:t>a</a:t>
                      </a:r>
                      <a:endParaRPr lang="en-US" dirty="0"/>
                    </a:p>
                  </a:txBody>
                  <a:tcPr/>
                </a:tc>
                <a:tc>
                  <a:txBody>
                    <a:bodyPr/>
                    <a:lstStyle/>
                    <a:p>
                      <a:r>
                        <a:rPr lang="en-US" dirty="0" smtClean="0"/>
                        <a:t>0.60</a:t>
                      </a:r>
                      <a:endParaRPr lang="en-US" dirty="0"/>
                    </a:p>
                  </a:txBody>
                  <a:tcPr/>
                </a:tc>
                <a:tc>
                  <a:txBody>
                    <a:bodyPr/>
                    <a:lstStyle/>
                    <a:p>
                      <a:r>
                        <a:rPr lang="en-US" dirty="0" smtClean="0"/>
                        <a:t>0.06</a:t>
                      </a:r>
                      <a:endParaRPr lang="en-US" dirty="0"/>
                    </a:p>
                  </a:txBody>
                  <a:tcPr/>
                </a:tc>
                <a:tc>
                  <a:txBody>
                    <a:bodyPr/>
                    <a:lstStyle/>
                    <a:p>
                      <a:r>
                        <a:rPr lang="en-US" dirty="0" smtClean="0"/>
                        <a:t>0.62</a:t>
                      </a:r>
                      <a:endParaRPr lang="en-US" dirty="0"/>
                    </a:p>
                  </a:txBody>
                  <a:tcPr/>
                </a:tc>
                <a:tc>
                  <a:txBody>
                    <a:bodyPr/>
                    <a:lstStyle/>
                    <a:p>
                      <a:r>
                        <a:rPr lang="en-US" dirty="0" smtClean="0"/>
                        <a:t>0.05</a:t>
                      </a:r>
                      <a:endParaRPr lang="en-US" dirty="0"/>
                    </a:p>
                  </a:txBody>
                  <a:tcPr/>
                </a:tc>
              </a:tr>
            </a:tbl>
          </a:graphicData>
        </a:graphic>
      </p:graphicFrame>
    </p:spTree>
    <p:extLst>
      <p:ext uri="{BB962C8B-B14F-4D97-AF65-F5344CB8AC3E}">
        <p14:creationId xmlns:p14="http://schemas.microsoft.com/office/powerpoint/2010/main" val="27036239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Reduction in the Elastic Cross Sections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0776" y="1209820"/>
            <a:ext cx="4954254" cy="25146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6661" y="1209820"/>
            <a:ext cx="4954256" cy="25146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8872" y="3542326"/>
            <a:ext cx="4954256" cy="2514600"/>
          </a:xfrm>
          <a:prstGeom prst="rect">
            <a:avLst/>
          </a:prstGeom>
        </p:spPr>
      </p:pic>
      <p:sp>
        <p:nvSpPr>
          <p:cNvPr id="7" name="Rectangle 6"/>
          <p:cNvSpPr/>
          <p:nvPr/>
        </p:nvSpPr>
        <p:spPr>
          <a:xfrm>
            <a:off x="1085960" y="748155"/>
            <a:ext cx="3183885" cy="461665"/>
          </a:xfrm>
          <a:prstGeom prst="rect">
            <a:avLst/>
          </a:prstGeom>
        </p:spPr>
        <p:txBody>
          <a:bodyPr wrap="none">
            <a:spAutoFit/>
          </a:bodyPr>
          <a:lstStyle/>
          <a:p>
            <a:r>
              <a:rPr lang="en-US" sz="2400" baseline="30000" dirty="0" smtClean="0"/>
              <a:t>48</a:t>
            </a:r>
            <a:r>
              <a:rPr lang="en-US" sz="2400" dirty="0" smtClean="0"/>
              <a:t>Ca(</a:t>
            </a:r>
            <a:r>
              <a:rPr lang="en-US" sz="2400" dirty="0" err="1" smtClean="0"/>
              <a:t>n,n</a:t>
            </a:r>
            <a:r>
              <a:rPr lang="en-US" sz="2400" dirty="0" smtClean="0"/>
              <a:t>) </a:t>
            </a:r>
            <a:r>
              <a:rPr lang="en-US" sz="2400" dirty="0"/>
              <a:t>at </a:t>
            </a:r>
            <a:r>
              <a:rPr lang="en-US" sz="2400" dirty="0" smtClean="0"/>
              <a:t>12.0 </a:t>
            </a:r>
            <a:r>
              <a:rPr lang="en-US" sz="2400" dirty="0"/>
              <a:t>MeV</a:t>
            </a:r>
          </a:p>
        </p:txBody>
      </p:sp>
      <p:sp>
        <p:nvSpPr>
          <p:cNvPr id="8" name="Rectangle 7"/>
          <p:cNvSpPr/>
          <p:nvPr/>
        </p:nvSpPr>
        <p:spPr>
          <a:xfrm>
            <a:off x="7911846" y="748155"/>
            <a:ext cx="3355406" cy="461665"/>
          </a:xfrm>
          <a:prstGeom prst="rect">
            <a:avLst/>
          </a:prstGeom>
        </p:spPr>
        <p:txBody>
          <a:bodyPr wrap="none">
            <a:spAutoFit/>
          </a:bodyPr>
          <a:lstStyle/>
          <a:p>
            <a:r>
              <a:rPr lang="en-US" sz="2400" baseline="30000" dirty="0" smtClean="0"/>
              <a:t>48</a:t>
            </a:r>
            <a:r>
              <a:rPr lang="en-US" sz="2400" dirty="0" smtClean="0"/>
              <a:t>Ca(</a:t>
            </a:r>
            <a:r>
              <a:rPr lang="en-US" sz="2400" dirty="0" err="1" smtClean="0"/>
              <a:t>p,p</a:t>
            </a:r>
            <a:r>
              <a:rPr lang="en-US" sz="2400" dirty="0" smtClean="0"/>
              <a:t>) </a:t>
            </a:r>
            <a:r>
              <a:rPr lang="en-US" sz="2400" dirty="0"/>
              <a:t>at </a:t>
            </a:r>
            <a:r>
              <a:rPr lang="en-US" sz="2400" dirty="0" smtClean="0"/>
              <a:t>14.03 </a:t>
            </a:r>
            <a:r>
              <a:rPr lang="en-US" sz="2400" dirty="0"/>
              <a:t>MeV</a:t>
            </a:r>
          </a:p>
        </p:txBody>
      </p:sp>
      <p:sp>
        <p:nvSpPr>
          <p:cNvPr id="9" name="Rectangle 8"/>
          <p:cNvSpPr/>
          <p:nvPr/>
        </p:nvSpPr>
        <p:spPr>
          <a:xfrm>
            <a:off x="8201868" y="5120864"/>
            <a:ext cx="3183885" cy="461665"/>
          </a:xfrm>
          <a:prstGeom prst="rect">
            <a:avLst/>
          </a:prstGeom>
        </p:spPr>
        <p:txBody>
          <a:bodyPr wrap="none">
            <a:spAutoFit/>
          </a:bodyPr>
          <a:lstStyle/>
          <a:p>
            <a:r>
              <a:rPr lang="en-US" sz="2400" baseline="30000" dirty="0" smtClean="0"/>
              <a:t>48</a:t>
            </a:r>
            <a:r>
              <a:rPr lang="en-US" sz="2400" dirty="0" smtClean="0"/>
              <a:t>Ca(</a:t>
            </a:r>
            <a:r>
              <a:rPr lang="en-US" sz="2400" dirty="0" err="1" smtClean="0"/>
              <a:t>p,p</a:t>
            </a:r>
            <a:r>
              <a:rPr lang="en-US" sz="2400" dirty="0" smtClean="0"/>
              <a:t>) </a:t>
            </a:r>
            <a:r>
              <a:rPr lang="en-US" sz="2400" dirty="0"/>
              <a:t>at </a:t>
            </a:r>
            <a:r>
              <a:rPr lang="en-US" sz="2400" dirty="0" smtClean="0"/>
              <a:t>25.0 </a:t>
            </a:r>
            <a:r>
              <a:rPr lang="en-US" sz="2400" dirty="0"/>
              <a:t>MeV</a:t>
            </a:r>
          </a:p>
        </p:txBody>
      </p:sp>
      <p:sp>
        <p:nvSpPr>
          <p:cNvPr id="11" name="TextBox 10"/>
          <p:cNvSpPr txBox="1"/>
          <p:nvPr/>
        </p:nvSpPr>
        <p:spPr>
          <a:xfrm>
            <a:off x="436098" y="4352064"/>
            <a:ext cx="3182774" cy="1077218"/>
          </a:xfrm>
          <a:prstGeom prst="rect">
            <a:avLst/>
          </a:prstGeom>
          <a:noFill/>
        </p:spPr>
        <p:txBody>
          <a:bodyPr wrap="square" rtlCol="0">
            <a:spAutoFit/>
          </a:bodyPr>
          <a:lstStyle/>
          <a:p>
            <a:r>
              <a:rPr lang="en-US" sz="1600" dirty="0" smtClean="0"/>
              <a:t>Data from:</a:t>
            </a:r>
            <a:endParaRPr lang="en-US" sz="1600" dirty="0"/>
          </a:p>
          <a:p>
            <a:r>
              <a:rPr lang="en-US" sz="1600" i="1" dirty="0"/>
              <a:t>Phys. Rev. C </a:t>
            </a:r>
            <a:r>
              <a:rPr lang="en-US" sz="1600" b="1" dirty="0"/>
              <a:t>83</a:t>
            </a:r>
            <a:r>
              <a:rPr lang="en-US" sz="1600" dirty="0"/>
              <a:t> 064605 (2011</a:t>
            </a:r>
            <a:r>
              <a:rPr lang="en-US" sz="1600" dirty="0" smtClean="0"/>
              <a:t>)</a:t>
            </a:r>
          </a:p>
          <a:p>
            <a:r>
              <a:rPr lang="en-US" sz="1600" i="1" dirty="0" err="1" smtClean="0"/>
              <a:t>Nucl</a:t>
            </a:r>
            <a:r>
              <a:rPr lang="en-US" sz="1600" i="1" dirty="0" smtClean="0"/>
              <a:t>. Phys. A </a:t>
            </a:r>
            <a:r>
              <a:rPr lang="en-US" sz="1600" b="1" dirty="0" smtClean="0"/>
              <a:t>188</a:t>
            </a:r>
            <a:r>
              <a:rPr lang="en-US" sz="1600" dirty="0" smtClean="0"/>
              <a:t> 103 (1972) </a:t>
            </a:r>
            <a:r>
              <a:rPr lang="en-US" sz="1600" i="1" dirty="0" smtClean="0"/>
              <a:t>Phys. Rev. C </a:t>
            </a:r>
            <a:r>
              <a:rPr lang="en-US" sz="1600" b="1" dirty="0" smtClean="0"/>
              <a:t>33</a:t>
            </a:r>
            <a:r>
              <a:rPr lang="en-US" sz="1600" dirty="0" smtClean="0"/>
              <a:t> 1624 (1986)</a:t>
            </a:r>
            <a:endParaRPr lang="en-US" sz="1600" dirty="0"/>
          </a:p>
        </p:txBody>
      </p:sp>
    </p:spTree>
    <p:extLst>
      <p:ext uri="{BB962C8B-B14F-4D97-AF65-F5344CB8AC3E}">
        <p14:creationId xmlns:p14="http://schemas.microsoft.com/office/powerpoint/2010/main" val="36209161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dirty="0" smtClean="0"/>
              <a:t>Error Reduction for the Transfer Cross Sections</a:t>
            </a:r>
            <a:br>
              <a:rPr lang="en-US" dirty="0" smtClean="0"/>
            </a:br>
            <a:r>
              <a:rPr lang="en-US" baseline="30000" dirty="0"/>
              <a:t>48</a:t>
            </a:r>
            <a:r>
              <a:rPr lang="en-US" dirty="0"/>
              <a:t>Ca(</a:t>
            </a:r>
            <a:r>
              <a:rPr lang="en-US" dirty="0" err="1"/>
              <a:t>d,p</a:t>
            </a:r>
            <a:r>
              <a:rPr lang="en-US" dirty="0"/>
              <a:t>)</a:t>
            </a:r>
            <a:r>
              <a:rPr lang="en-US" baseline="30000" dirty="0"/>
              <a:t>49</a:t>
            </a:r>
            <a:r>
              <a:rPr lang="en-US" dirty="0"/>
              <a:t>Ca(</a:t>
            </a:r>
            <a:r>
              <a:rPr lang="en-US" dirty="0" err="1"/>
              <a:t>g.s</a:t>
            </a:r>
            <a:r>
              <a:rPr lang="en-US" dirty="0"/>
              <a: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7348" y="1235612"/>
            <a:ext cx="5715000" cy="4572000"/>
          </a:xfrm>
        </p:spPr>
      </p:pic>
      <p:sp>
        <p:nvSpPr>
          <p:cNvPr id="7" name="TextBox 6"/>
          <p:cNvSpPr txBox="1"/>
          <p:nvPr/>
        </p:nvSpPr>
        <p:spPr>
          <a:xfrm>
            <a:off x="1439713" y="1235612"/>
            <a:ext cx="3490270" cy="369332"/>
          </a:xfrm>
          <a:prstGeom prst="rect">
            <a:avLst/>
          </a:prstGeom>
          <a:noFill/>
        </p:spPr>
        <p:txBody>
          <a:bodyPr wrap="square" rtlCol="0">
            <a:spAutoFit/>
          </a:bodyPr>
          <a:lstStyle/>
          <a:p>
            <a:r>
              <a:rPr lang="en-US" dirty="0" smtClean="0"/>
              <a:t>Comparison to data at 19.0 MeV</a:t>
            </a:r>
            <a:endParaRPr lang="en-US" dirty="0"/>
          </a:p>
        </p:txBody>
      </p:sp>
      <p:sp>
        <p:nvSpPr>
          <p:cNvPr id="8" name="TextBox 3"/>
          <p:cNvSpPr txBox="1">
            <a:spLocks noChangeArrowheads="1"/>
          </p:cNvSpPr>
          <p:nvPr/>
        </p:nvSpPr>
        <p:spPr bwMode="auto">
          <a:xfrm>
            <a:off x="563885" y="5645949"/>
            <a:ext cx="35720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smtClean="0">
                <a:solidFill>
                  <a:schemeClr val="tx1"/>
                </a:solidFill>
              </a:rPr>
              <a:t>Data extracted from:  A.M. </a:t>
            </a:r>
            <a:r>
              <a:rPr lang="en-US" altLang="en-US" sz="1200" dirty="0" err="1" smtClean="0">
                <a:solidFill>
                  <a:schemeClr val="tx1"/>
                </a:solidFill>
              </a:rPr>
              <a:t>Mukhamedzhanov</a:t>
            </a:r>
            <a:r>
              <a:rPr lang="en-US" altLang="en-US" sz="1200" dirty="0" smtClean="0">
                <a:solidFill>
                  <a:schemeClr val="tx1"/>
                </a:solidFill>
              </a:rPr>
              <a:t>, F.M. </a:t>
            </a:r>
            <a:r>
              <a:rPr lang="en-US" altLang="en-US" sz="1200" dirty="0" err="1" smtClean="0">
                <a:solidFill>
                  <a:schemeClr val="tx1"/>
                </a:solidFill>
              </a:rPr>
              <a:t>Nunes</a:t>
            </a:r>
            <a:r>
              <a:rPr lang="en-US" altLang="en-US" sz="1200" dirty="0" smtClean="0">
                <a:solidFill>
                  <a:schemeClr val="tx1"/>
                </a:solidFill>
              </a:rPr>
              <a:t>, and P. Mohr, PRC </a:t>
            </a:r>
            <a:r>
              <a:rPr lang="en-US" altLang="en-US" sz="1200" b="1" dirty="0" smtClean="0">
                <a:solidFill>
                  <a:schemeClr val="tx1"/>
                </a:solidFill>
              </a:rPr>
              <a:t>77</a:t>
            </a:r>
            <a:r>
              <a:rPr lang="en-US" altLang="en-US" sz="1200" dirty="0" smtClean="0">
                <a:solidFill>
                  <a:schemeClr val="tx1"/>
                </a:solidFill>
              </a:rPr>
              <a:t> 051601 (2008)</a:t>
            </a:r>
            <a:endParaRPr lang="en-US" altLang="en-US" sz="1200" dirty="0">
              <a:solidFill>
                <a:schemeClr val="tx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235612"/>
            <a:ext cx="5715000" cy="4572000"/>
          </a:xfrm>
          <a:prstGeom prst="rect">
            <a:avLst/>
          </a:prstGeom>
        </p:spPr>
      </p:pic>
    </p:spTree>
    <p:extLst>
      <p:ext uri="{BB962C8B-B14F-4D97-AF65-F5344CB8AC3E}">
        <p14:creationId xmlns:p14="http://schemas.microsoft.com/office/powerpoint/2010/main" val="3236623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dirty="0" smtClean="0"/>
              <a:t>Reactions Using the Adiabatic Wave Approximation (ADWA) </a:t>
            </a:r>
            <a:endParaRPr lang="en-US" dirty="0"/>
          </a:p>
        </p:txBody>
      </p:sp>
      <p:sp>
        <p:nvSpPr>
          <p:cNvPr id="4" name="Oval 3"/>
          <p:cNvSpPr/>
          <p:nvPr/>
        </p:nvSpPr>
        <p:spPr>
          <a:xfrm>
            <a:off x="2335237" y="2722677"/>
            <a:ext cx="886265" cy="858129"/>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rot="892202">
            <a:off x="1308296" y="1866997"/>
            <a:ext cx="527538" cy="665188"/>
            <a:chOff x="1645920" y="2049877"/>
            <a:chExt cx="527538" cy="665188"/>
          </a:xfrm>
        </p:grpSpPr>
        <p:sp>
          <p:nvSpPr>
            <p:cNvPr id="5" name="Oval 4"/>
            <p:cNvSpPr/>
            <p:nvPr/>
          </p:nvSpPr>
          <p:spPr>
            <a:xfrm>
              <a:off x="1645920" y="2363372"/>
              <a:ext cx="351692" cy="351693"/>
            </a:xfrm>
            <a:prstGeom prst="ellipse">
              <a:avLst/>
            </a:prstGeom>
            <a:solidFill>
              <a:srgbClr val="064308"/>
            </a:solidFill>
            <a:ln>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821766" y="2049877"/>
              <a:ext cx="351692" cy="351693"/>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9" name="Straight Arrow Connector 8"/>
          <p:cNvCxnSpPr/>
          <p:nvPr/>
        </p:nvCxnSpPr>
        <p:spPr>
          <a:xfrm>
            <a:off x="1702191" y="2391508"/>
            <a:ext cx="633046" cy="49236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5678661" y="2877712"/>
            <a:ext cx="4876800" cy="590550"/>
          </a:xfrm>
          <a:prstGeom prst="rect">
            <a:avLst/>
          </a:prstGeom>
        </p:spPr>
      </p:pic>
      <p:pic>
        <p:nvPicPr>
          <p:cNvPr id="11" name="Picture 10"/>
          <p:cNvPicPr>
            <a:picLocks noChangeAspect="1"/>
          </p:cNvPicPr>
          <p:nvPr/>
        </p:nvPicPr>
        <p:blipFill>
          <a:blip r:embed="rId4"/>
          <a:stretch>
            <a:fillRect/>
          </a:stretch>
        </p:blipFill>
        <p:spPr>
          <a:xfrm>
            <a:off x="5485301" y="4171648"/>
            <a:ext cx="5019675" cy="838200"/>
          </a:xfrm>
          <a:prstGeom prst="rect">
            <a:avLst/>
          </a:prstGeom>
        </p:spPr>
      </p:pic>
      <p:sp>
        <p:nvSpPr>
          <p:cNvPr id="12" name="Oval 11"/>
          <p:cNvSpPr/>
          <p:nvPr/>
        </p:nvSpPr>
        <p:spPr>
          <a:xfrm>
            <a:off x="7005711" y="4171648"/>
            <a:ext cx="1434904" cy="737975"/>
          </a:xfrm>
          <a:prstGeom prst="ellipse">
            <a:avLst/>
          </a:prstGeom>
          <a:no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865034" y="5195693"/>
            <a:ext cx="1575581" cy="646331"/>
          </a:xfrm>
          <a:prstGeom prst="rect">
            <a:avLst/>
          </a:prstGeom>
          <a:noFill/>
        </p:spPr>
        <p:txBody>
          <a:bodyPr wrap="square" rtlCol="0">
            <a:spAutoFit/>
          </a:bodyPr>
          <a:lstStyle/>
          <a:p>
            <a:pPr algn="ctr"/>
            <a:r>
              <a:rPr lang="en-US" dirty="0" smtClean="0">
                <a:solidFill>
                  <a:srgbClr val="002060"/>
                </a:solidFill>
              </a:rPr>
              <a:t>Elastic scattering</a:t>
            </a:r>
          </a:p>
        </p:txBody>
      </p:sp>
      <p:sp>
        <p:nvSpPr>
          <p:cNvPr id="14" name="Oval 13"/>
          <p:cNvSpPr/>
          <p:nvPr/>
        </p:nvSpPr>
        <p:spPr>
          <a:xfrm>
            <a:off x="8557737" y="4081380"/>
            <a:ext cx="2293034" cy="928468"/>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839091" y="5194114"/>
            <a:ext cx="1730326" cy="646331"/>
          </a:xfrm>
          <a:prstGeom prst="rect">
            <a:avLst/>
          </a:prstGeom>
          <a:noFill/>
        </p:spPr>
        <p:txBody>
          <a:bodyPr wrap="square" rtlCol="0">
            <a:spAutoFit/>
          </a:bodyPr>
          <a:lstStyle/>
          <a:p>
            <a:pPr algn="ctr"/>
            <a:r>
              <a:rPr lang="en-US" dirty="0" smtClean="0">
                <a:solidFill>
                  <a:srgbClr val="C00000"/>
                </a:solidFill>
              </a:rPr>
              <a:t>Breakup components</a:t>
            </a:r>
            <a:endParaRPr lang="en-US" dirty="0">
              <a:solidFill>
                <a:srgbClr val="C00000"/>
              </a:solidFill>
            </a:endParaRPr>
          </a:p>
        </p:txBody>
      </p:sp>
      <p:sp>
        <p:nvSpPr>
          <p:cNvPr id="16" name="TextBox 14"/>
          <p:cNvSpPr txBox="1">
            <a:spLocks noChangeArrowheads="1"/>
          </p:cNvSpPr>
          <p:nvPr/>
        </p:nvSpPr>
        <p:spPr bwMode="auto">
          <a:xfrm>
            <a:off x="7190534" y="6115228"/>
            <a:ext cx="4920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a:solidFill>
                  <a:schemeClr val="tx1"/>
                </a:solidFill>
              </a:rPr>
              <a:t>I.J. Thompson and F.M. Nunes, </a:t>
            </a:r>
            <a:r>
              <a:rPr lang="en-US" altLang="en-US" sz="1200" i="1" dirty="0">
                <a:solidFill>
                  <a:schemeClr val="tx1"/>
                </a:solidFill>
              </a:rPr>
              <a:t>Nuclear Reactions for Astrophysics</a:t>
            </a:r>
            <a:r>
              <a:rPr lang="en-US" altLang="en-US" sz="1200" dirty="0">
                <a:solidFill>
                  <a:schemeClr val="tx1"/>
                </a:solidFill>
              </a:rPr>
              <a:t>, (Cambridge University Press, Cambridge, 2009)</a:t>
            </a:r>
          </a:p>
        </p:txBody>
      </p:sp>
      <p:sp>
        <p:nvSpPr>
          <p:cNvPr id="18" name="TextBox 17"/>
          <p:cNvSpPr txBox="1"/>
          <p:nvPr/>
        </p:nvSpPr>
        <p:spPr>
          <a:xfrm>
            <a:off x="1231776" y="4393053"/>
            <a:ext cx="3530992" cy="923330"/>
          </a:xfrm>
          <a:prstGeom prst="rect">
            <a:avLst/>
          </a:prstGeom>
          <a:noFill/>
        </p:spPr>
        <p:txBody>
          <a:bodyPr wrap="square" rtlCol="0">
            <a:spAutoFit/>
          </a:bodyPr>
          <a:lstStyle/>
          <a:p>
            <a:r>
              <a:rPr lang="en-US" dirty="0" smtClean="0"/>
              <a:t>Explicitly takes into account the breakup of the deuteron – through nucleon-target potentials</a:t>
            </a:r>
            <a:endParaRPr lang="en-US" dirty="0"/>
          </a:p>
        </p:txBody>
      </p:sp>
      <p:pic>
        <p:nvPicPr>
          <p:cNvPr id="3" name="Picture 2"/>
          <p:cNvPicPr>
            <a:picLocks noChangeAspect="1"/>
          </p:cNvPicPr>
          <p:nvPr/>
        </p:nvPicPr>
        <p:blipFill>
          <a:blip r:embed="rId5"/>
          <a:stretch>
            <a:fillRect/>
          </a:stretch>
        </p:blipFill>
        <p:spPr>
          <a:xfrm>
            <a:off x="5552049" y="1717126"/>
            <a:ext cx="5143500" cy="457200"/>
          </a:xfrm>
          <a:prstGeom prst="rect">
            <a:avLst/>
          </a:prstGeom>
        </p:spPr>
      </p:pic>
      <p:sp>
        <p:nvSpPr>
          <p:cNvPr id="8" name="TextBox 7"/>
          <p:cNvSpPr txBox="1"/>
          <p:nvPr/>
        </p:nvSpPr>
        <p:spPr>
          <a:xfrm>
            <a:off x="6500207" y="1266930"/>
            <a:ext cx="3247183" cy="369332"/>
          </a:xfrm>
          <a:prstGeom prst="rect">
            <a:avLst/>
          </a:prstGeom>
          <a:noFill/>
        </p:spPr>
        <p:txBody>
          <a:bodyPr wrap="square" rtlCol="0">
            <a:spAutoFit/>
          </a:bodyPr>
          <a:lstStyle/>
          <a:p>
            <a:r>
              <a:rPr lang="en-US" dirty="0" smtClean="0"/>
              <a:t>Full three-body wave function</a:t>
            </a:r>
            <a:endParaRPr lang="en-US" dirty="0"/>
          </a:p>
        </p:txBody>
      </p:sp>
      <p:sp>
        <p:nvSpPr>
          <p:cNvPr id="17" name="Left Brace 16"/>
          <p:cNvSpPr/>
          <p:nvPr/>
        </p:nvSpPr>
        <p:spPr>
          <a:xfrm rot="16200000">
            <a:off x="6398387" y="2115640"/>
            <a:ext cx="637877" cy="886264"/>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6717325" y="3637602"/>
            <a:ext cx="2840741" cy="369332"/>
          </a:xfrm>
          <a:prstGeom prst="rect">
            <a:avLst/>
          </a:prstGeom>
          <a:noFill/>
        </p:spPr>
        <p:txBody>
          <a:bodyPr wrap="square" rtlCol="0">
            <a:spAutoFit/>
          </a:bodyPr>
          <a:lstStyle/>
          <a:p>
            <a:r>
              <a:rPr lang="en-US" dirty="0" smtClean="0"/>
              <a:t>Adiabatic approximation</a:t>
            </a:r>
            <a:endParaRPr lang="en-US" dirty="0"/>
          </a:p>
        </p:txBody>
      </p:sp>
      <p:sp>
        <p:nvSpPr>
          <p:cNvPr id="20" name="Rectangle 19"/>
          <p:cNvSpPr/>
          <p:nvPr/>
        </p:nvSpPr>
        <p:spPr>
          <a:xfrm>
            <a:off x="7774441" y="4322343"/>
            <a:ext cx="216008" cy="1586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9861452" y="4185717"/>
            <a:ext cx="233108" cy="32264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6"/>
          <a:stretch>
            <a:fillRect/>
          </a:stretch>
        </p:blipFill>
        <p:spPr>
          <a:xfrm>
            <a:off x="7709097" y="2381766"/>
            <a:ext cx="2266950" cy="514350"/>
          </a:xfrm>
          <a:prstGeom prst="rect">
            <a:avLst/>
          </a:prstGeom>
        </p:spPr>
      </p:pic>
    </p:spTree>
    <p:extLst>
      <p:ext uri="{BB962C8B-B14F-4D97-AF65-F5344CB8AC3E}">
        <p14:creationId xmlns:p14="http://schemas.microsoft.com/office/powerpoint/2010/main" val="334074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048" y="795059"/>
            <a:ext cx="3428999" cy="2743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4667" y="3538259"/>
            <a:ext cx="3429000" cy="27432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7178" y="795059"/>
            <a:ext cx="3429000" cy="27432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4798" y="3538259"/>
            <a:ext cx="3429000" cy="2743200"/>
          </a:xfrm>
          <a:prstGeom prst="rect">
            <a:avLst/>
          </a:prstGeom>
        </p:spPr>
      </p:pic>
      <p:sp>
        <p:nvSpPr>
          <p:cNvPr id="8" name="TextBox 7"/>
          <p:cNvSpPr txBox="1"/>
          <p:nvPr/>
        </p:nvSpPr>
        <p:spPr>
          <a:xfrm rot="16200000">
            <a:off x="3318259" y="1843493"/>
            <a:ext cx="1764044" cy="646331"/>
          </a:xfrm>
          <a:prstGeom prst="rect">
            <a:avLst/>
          </a:prstGeom>
          <a:noFill/>
        </p:spPr>
        <p:txBody>
          <a:bodyPr wrap="square" rtlCol="0">
            <a:spAutoFit/>
          </a:bodyPr>
          <a:lstStyle/>
          <a:p>
            <a:r>
              <a:rPr lang="en-US" baseline="30000" dirty="0" smtClean="0"/>
              <a:t>90</a:t>
            </a:r>
            <a:r>
              <a:rPr lang="en-US" dirty="0" smtClean="0"/>
              <a:t>Zr(</a:t>
            </a:r>
            <a:r>
              <a:rPr lang="en-US" dirty="0" err="1" smtClean="0"/>
              <a:t>d,n</a:t>
            </a:r>
            <a:r>
              <a:rPr lang="en-US" dirty="0" smtClean="0"/>
              <a:t>)</a:t>
            </a:r>
            <a:r>
              <a:rPr lang="en-US" baseline="30000" dirty="0" smtClean="0"/>
              <a:t>91</a:t>
            </a:r>
            <a:r>
              <a:rPr lang="en-US" dirty="0" smtClean="0"/>
              <a:t>Nb @ 20.0 MeV</a:t>
            </a:r>
            <a:endParaRPr lang="en-US" dirty="0"/>
          </a:p>
        </p:txBody>
      </p:sp>
      <p:sp>
        <p:nvSpPr>
          <p:cNvPr id="9" name="TextBox 8"/>
          <p:cNvSpPr txBox="1"/>
          <p:nvPr/>
        </p:nvSpPr>
        <p:spPr>
          <a:xfrm rot="16200000">
            <a:off x="4536978" y="4586693"/>
            <a:ext cx="1599709" cy="646331"/>
          </a:xfrm>
          <a:prstGeom prst="rect">
            <a:avLst/>
          </a:prstGeom>
          <a:noFill/>
        </p:spPr>
        <p:txBody>
          <a:bodyPr wrap="square" rtlCol="0">
            <a:spAutoFit/>
          </a:bodyPr>
          <a:lstStyle/>
          <a:p>
            <a:r>
              <a:rPr lang="en-US" baseline="30000" dirty="0" smtClean="0"/>
              <a:t>90</a:t>
            </a:r>
            <a:r>
              <a:rPr lang="en-US" dirty="0" smtClean="0"/>
              <a:t>Zr(</a:t>
            </a:r>
            <a:r>
              <a:rPr lang="en-US" dirty="0" err="1" smtClean="0"/>
              <a:t>d,p</a:t>
            </a:r>
            <a:r>
              <a:rPr lang="en-US" dirty="0" smtClean="0"/>
              <a:t>)</a:t>
            </a:r>
            <a:r>
              <a:rPr lang="en-US" baseline="30000" dirty="0" smtClean="0"/>
              <a:t>91</a:t>
            </a:r>
            <a:r>
              <a:rPr lang="en-US" dirty="0" smtClean="0"/>
              <a:t>Zr @ 22.0 MeV</a:t>
            </a:r>
            <a:endParaRPr lang="en-US" dirty="0"/>
          </a:p>
        </p:txBody>
      </p:sp>
      <p:sp>
        <p:nvSpPr>
          <p:cNvPr id="11" name="TextBox 10"/>
          <p:cNvSpPr txBox="1"/>
          <p:nvPr/>
        </p:nvSpPr>
        <p:spPr>
          <a:xfrm rot="16200000">
            <a:off x="8685828" y="1843494"/>
            <a:ext cx="1827032" cy="646331"/>
          </a:xfrm>
          <a:prstGeom prst="rect">
            <a:avLst/>
          </a:prstGeom>
          <a:noFill/>
        </p:spPr>
        <p:txBody>
          <a:bodyPr wrap="square" rtlCol="0">
            <a:spAutoFit/>
          </a:bodyPr>
          <a:lstStyle/>
          <a:p>
            <a:r>
              <a:rPr lang="en-US" baseline="30000" dirty="0" smtClean="0"/>
              <a:t>116</a:t>
            </a:r>
            <a:r>
              <a:rPr lang="en-US" dirty="0" smtClean="0"/>
              <a:t>Sn(</a:t>
            </a:r>
            <a:r>
              <a:rPr lang="en-US" dirty="0" err="1" smtClean="0"/>
              <a:t>d,p</a:t>
            </a:r>
            <a:r>
              <a:rPr lang="en-US" dirty="0" smtClean="0"/>
              <a:t>)</a:t>
            </a:r>
            <a:r>
              <a:rPr lang="en-US" baseline="30000" dirty="0" smtClean="0"/>
              <a:t>117</a:t>
            </a:r>
            <a:r>
              <a:rPr lang="en-US" dirty="0" smtClean="0"/>
              <a:t>Sn @ 44.0 MeV</a:t>
            </a:r>
            <a:endParaRPr lang="en-US" dirty="0"/>
          </a:p>
        </p:txBody>
      </p:sp>
      <p:sp>
        <p:nvSpPr>
          <p:cNvPr id="12" name="TextBox 11"/>
          <p:cNvSpPr txBox="1"/>
          <p:nvPr/>
        </p:nvSpPr>
        <p:spPr>
          <a:xfrm rot="16200000">
            <a:off x="9853447" y="4586692"/>
            <a:ext cx="1827032" cy="646331"/>
          </a:xfrm>
          <a:prstGeom prst="rect">
            <a:avLst/>
          </a:prstGeom>
          <a:noFill/>
        </p:spPr>
        <p:txBody>
          <a:bodyPr wrap="square" rtlCol="0">
            <a:spAutoFit/>
          </a:bodyPr>
          <a:lstStyle/>
          <a:p>
            <a:r>
              <a:rPr lang="en-US" baseline="30000" dirty="0" smtClean="0"/>
              <a:t>208</a:t>
            </a:r>
            <a:r>
              <a:rPr lang="en-US" dirty="0" smtClean="0"/>
              <a:t>Pb(</a:t>
            </a:r>
            <a:r>
              <a:rPr lang="en-US" dirty="0" err="1" smtClean="0"/>
              <a:t>d,p</a:t>
            </a:r>
            <a:r>
              <a:rPr lang="en-US" dirty="0" smtClean="0"/>
              <a:t>)</a:t>
            </a:r>
            <a:r>
              <a:rPr lang="en-US" baseline="30000" dirty="0" smtClean="0"/>
              <a:t>209</a:t>
            </a:r>
            <a:r>
              <a:rPr lang="en-US" dirty="0" smtClean="0"/>
              <a:t>Pb @ 32.0 MeV</a:t>
            </a:r>
            <a:endParaRPr lang="en-US" dirty="0"/>
          </a:p>
        </p:txBody>
      </p:sp>
    </p:spTree>
    <p:extLst>
      <p:ext uri="{BB962C8B-B14F-4D97-AF65-F5344CB8AC3E}">
        <p14:creationId xmlns:p14="http://schemas.microsoft.com/office/powerpoint/2010/main" val="25035443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Summary of Results</a:t>
            </a:r>
            <a:endParaRPr lang="en-US" dirty="0"/>
          </a:p>
        </p:txBody>
      </p:sp>
      <p:sp>
        <p:nvSpPr>
          <p:cNvPr id="3" name="Content Placeholder 2"/>
          <p:cNvSpPr>
            <a:spLocks noGrp="1"/>
          </p:cNvSpPr>
          <p:nvPr>
            <p:ph idx="1"/>
          </p:nvPr>
        </p:nvSpPr>
        <p:spPr>
          <a:xfrm>
            <a:off x="610812" y="1067099"/>
            <a:ext cx="5396094" cy="5027414"/>
          </a:xfrm>
        </p:spPr>
        <p:txBody>
          <a:bodyPr/>
          <a:lstStyle/>
          <a:p>
            <a:endParaRPr lang="en-US" dirty="0" smtClean="0"/>
          </a:p>
          <a:p>
            <a:endParaRPr lang="en-US" dirty="0"/>
          </a:p>
          <a:p>
            <a:r>
              <a:rPr lang="en-US" dirty="0" smtClean="0"/>
              <a:t>Studied five transfer reactions with ADWA and DWBA using 10% and 5% experimental errors</a:t>
            </a:r>
          </a:p>
          <a:p>
            <a:endParaRPr lang="en-US" dirty="0"/>
          </a:p>
          <a:p>
            <a:r>
              <a:rPr lang="en-US" dirty="0" smtClean="0"/>
              <a:t>A reduction in the experimental error on the elastic scattering cross section reduces the width of the corresponding transfer cross section prediction</a:t>
            </a:r>
          </a:p>
          <a:p>
            <a:endParaRPr lang="en-US" dirty="0"/>
          </a:p>
          <a:p>
            <a:r>
              <a:rPr lang="en-US" dirty="0" smtClean="0"/>
              <a:t>The theoretical errors are generally reduced when ADWA is used compared to DWBA</a:t>
            </a:r>
            <a:endParaRPr lang="en-US" dirty="0"/>
          </a:p>
        </p:txBody>
      </p:sp>
      <p:pic>
        <p:nvPicPr>
          <p:cNvPr id="4" name="Picture 3"/>
          <p:cNvPicPr>
            <a:picLocks noChangeAspect="1"/>
          </p:cNvPicPr>
          <p:nvPr/>
        </p:nvPicPr>
        <p:blipFill>
          <a:blip r:embed="rId3"/>
          <a:stretch>
            <a:fillRect/>
          </a:stretch>
        </p:blipFill>
        <p:spPr>
          <a:xfrm>
            <a:off x="6703709" y="954555"/>
            <a:ext cx="4907720" cy="5193260"/>
          </a:xfrm>
          <a:prstGeom prst="rect">
            <a:avLst/>
          </a:prstGeom>
        </p:spPr>
      </p:pic>
    </p:spTree>
    <p:extLst>
      <p:ext uri="{BB962C8B-B14F-4D97-AF65-F5344CB8AC3E}">
        <p14:creationId xmlns:p14="http://schemas.microsoft.com/office/powerpoint/2010/main" val="38069608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dirty="0" smtClean="0"/>
              <a:t>Posterior Calculations (DWBA)</a:t>
            </a:r>
            <a:br>
              <a:rPr lang="en-US" dirty="0" smtClean="0"/>
            </a:br>
            <a:r>
              <a:rPr lang="en-US" baseline="30000" dirty="0" smtClean="0"/>
              <a:t>48</a:t>
            </a:r>
            <a:r>
              <a:rPr lang="en-US" dirty="0" smtClean="0"/>
              <a:t>Ca(</a:t>
            </a:r>
            <a:r>
              <a:rPr lang="en-US" dirty="0" err="1" smtClean="0"/>
              <a:t>d,d</a:t>
            </a:r>
            <a:r>
              <a:rPr lang="en-US" dirty="0" smtClean="0"/>
              <a:t>) at 23.3 MeV</a:t>
            </a:r>
            <a:endParaRPr lang="en-US" dirty="0"/>
          </a:p>
        </p:txBody>
      </p:sp>
      <p:sp>
        <p:nvSpPr>
          <p:cNvPr id="14" name="Rectangle 13"/>
          <p:cNvSpPr/>
          <p:nvPr/>
        </p:nvSpPr>
        <p:spPr>
          <a:xfrm>
            <a:off x="254673" y="1361947"/>
            <a:ext cx="9045526" cy="215497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54673" y="3829770"/>
            <a:ext cx="9045526" cy="2148998"/>
          </a:xfrm>
          <a:prstGeom prst="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9522939" y="987547"/>
            <a:ext cx="2548596" cy="4991222"/>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9721058" y="1096037"/>
            <a:ext cx="2152357" cy="369332"/>
          </a:xfrm>
          <a:prstGeom prst="rect">
            <a:avLst/>
          </a:prstGeom>
          <a:noFill/>
        </p:spPr>
        <p:txBody>
          <a:bodyPr wrap="square" rtlCol="0">
            <a:spAutoFit/>
          </a:bodyPr>
          <a:lstStyle/>
          <a:p>
            <a:r>
              <a:rPr lang="en-US" dirty="0" smtClean="0"/>
              <a:t>Imaginary Volume</a:t>
            </a:r>
            <a:endParaRPr lang="en-US" dirty="0"/>
          </a:p>
        </p:txBody>
      </p:sp>
      <p:sp>
        <p:nvSpPr>
          <p:cNvPr id="18" name="TextBox 17"/>
          <p:cNvSpPr txBox="1"/>
          <p:nvPr/>
        </p:nvSpPr>
        <p:spPr>
          <a:xfrm rot="16200000">
            <a:off x="-229327" y="2254769"/>
            <a:ext cx="1543650" cy="369332"/>
          </a:xfrm>
          <a:prstGeom prst="rect">
            <a:avLst/>
          </a:prstGeom>
          <a:noFill/>
        </p:spPr>
        <p:txBody>
          <a:bodyPr wrap="square" rtlCol="0">
            <a:spAutoFit/>
          </a:bodyPr>
          <a:lstStyle/>
          <a:p>
            <a:r>
              <a:rPr lang="en-US" dirty="0" smtClean="0"/>
              <a:t>Real Volume</a:t>
            </a:r>
            <a:endParaRPr lang="en-US" dirty="0"/>
          </a:p>
        </p:txBody>
      </p:sp>
      <p:sp>
        <p:nvSpPr>
          <p:cNvPr id="19" name="TextBox 18"/>
          <p:cNvSpPr txBox="1"/>
          <p:nvPr/>
        </p:nvSpPr>
        <p:spPr>
          <a:xfrm rot="16200000">
            <a:off x="-505141" y="4719603"/>
            <a:ext cx="2095276" cy="369332"/>
          </a:xfrm>
          <a:prstGeom prst="rect">
            <a:avLst/>
          </a:prstGeom>
          <a:noFill/>
        </p:spPr>
        <p:txBody>
          <a:bodyPr wrap="square" rtlCol="0">
            <a:spAutoFit/>
          </a:bodyPr>
          <a:lstStyle/>
          <a:p>
            <a:r>
              <a:rPr lang="en-US" dirty="0" smtClean="0"/>
              <a:t>Imaginary Surface</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900" y="1579098"/>
            <a:ext cx="2151529" cy="18288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5900" y="3989869"/>
            <a:ext cx="2151529" cy="18288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1671" y="1584888"/>
            <a:ext cx="2151529" cy="1828800"/>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1670" y="4041653"/>
            <a:ext cx="2151529" cy="1828800"/>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21886" y="3989869"/>
            <a:ext cx="2151529" cy="1828800"/>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7442" y="1576188"/>
            <a:ext cx="2151529" cy="1828800"/>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21058" y="1576188"/>
            <a:ext cx="2151529" cy="1828800"/>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7442" y="4041653"/>
            <a:ext cx="2151529" cy="1828800"/>
          </a:xfrm>
          <a:prstGeom prst="rect">
            <a:avLst/>
          </a:prstGeom>
        </p:spPr>
      </p:pic>
    </p:spTree>
    <p:extLst>
      <p:ext uri="{BB962C8B-B14F-4D97-AF65-F5344CB8AC3E}">
        <p14:creationId xmlns:p14="http://schemas.microsoft.com/office/powerpoint/2010/main" val="9355904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dirty="0" smtClean="0"/>
              <a:t>Angular Distributions (DWBA)</a:t>
            </a:r>
            <a:br>
              <a:rPr lang="en-US" dirty="0" smtClean="0"/>
            </a:br>
            <a:r>
              <a:rPr lang="en-US" baseline="30000" dirty="0" smtClean="0"/>
              <a:t>48</a:t>
            </a:r>
            <a:r>
              <a:rPr lang="en-US" dirty="0" smtClean="0"/>
              <a:t>Ca(</a:t>
            </a:r>
            <a:r>
              <a:rPr lang="en-US" dirty="0" err="1" smtClean="0"/>
              <a:t>d,d</a:t>
            </a:r>
            <a:r>
              <a:rPr lang="en-US" dirty="0" smtClean="0"/>
              <a:t>) at 23.3 MeV</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1851" y="1066800"/>
            <a:ext cx="9828299" cy="5027613"/>
          </a:xfrm>
        </p:spPr>
      </p:pic>
      <p:sp>
        <p:nvSpPr>
          <p:cNvPr id="5" name="TextBox 4"/>
          <p:cNvSpPr txBox="1"/>
          <p:nvPr/>
        </p:nvSpPr>
        <p:spPr>
          <a:xfrm>
            <a:off x="309489" y="5755859"/>
            <a:ext cx="4149970" cy="338554"/>
          </a:xfrm>
          <a:prstGeom prst="rect">
            <a:avLst/>
          </a:prstGeom>
          <a:noFill/>
        </p:spPr>
        <p:txBody>
          <a:bodyPr wrap="square" rtlCol="0">
            <a:spAutoFit/>
          </a:bodyPr>
          <a:lstStyle/>
          <a:p>
            <a:r>
              <a:rPr lang="en-US" sz="1600" dirty="0" smtClean="0"/>
              <a:t>Data from:  </a:t>
            </a:r>
            <a:r>
              <a:rPr lang="en-US" sz="1600" i="1" dirty="0" err="1" smtClean="0"/>
              <a:t>Nucl</a:t>
            </a:r>
            <a:r>
              <a:rPr lang="en-US" sz="1600" i="1" dirty="0" smtClean="0"/>
              <a:t>. Phys. A </a:t>
            </a:r>
            <a:r>
              <a:rPr lang="en-US" sz="1600" b="1" dirty="0" smtClean="0"/>
              <a:t>533</a:t>
            </a:r>
            <a:r>
              <a:rPr lang="en-US" sz="1600" dirty="0" smtClean="0"/>
              <a:t> 71 (1991)</a:t>
            </a:r>
            <a:endParaRPr lang="en-US" sz="1600" dirty="0"/>
          </a:p>
        </p:txBody>
      </p:sp>
    </p:spTree>
    <p:extLst>
      <p:ext uri="{BB962C8B-B14F-4D97-AF65-F5344CB8AC3E}">
        <p14:creationId xmlns:p14="http://schemas.microsoft.com/office/powerpoint/2010/main" val="34348670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Statistical Study of Uncertainties</a:t>
            </a:r>
            <a:endParaRPr lang="en-US" dirty="0"/>
          </a:p>
        </p:txBody>
      </p:sp>
      <p:pic>
        <p:nvPicPr>
          <p:cNvPr id="4" name="Picture 3"/>
          <p:cNvPicPr>
            <a:picLocks noChangeAspect="1"/>
          </p:cNvPicPr>
          <p:nvPr/>
        </p:nvPicPr>
        <p:blipFill>
          <a:blip r:embed="rId3"/>
          <a:stretch>
            <a:fillRect/>
          </a:stretch>
        </p:blipFill>
        <p:spPr>
          <a:xfrm>
            <a:off x="1210462" y="2816873"/>
            <a:ext cx="4676775" cy="1247775"/>
          </a:xfrm>
          <a:prstGeom prst="rect">
            <a:avLst/>
          </a:prstGeom>
        </p:spPr>
      </p:pic>
      <p:pic>
        <p:nvPicPr>
          <p:cNvPr id="5" name="Picture 4"/>
          <p:cNvPicPr>
            <a:picLocks noChangeAspect="1"/>
          </p:cNvPicPr>
          <p:nvPr/>
        </p:nvPicPr>
        <p:blipFill>
          <a:blip r:embed="rId4"/>
          <a:stretch>
            <a:fillRect/>
          </a:stretch>
        </p:blipFill>
        <p:spPr>
          <a:xfrm>
            <a:off x="991388" y="4451511"/>
            <a:ext cx="5114925" cy="857250"/>
          </a:xfrm>
          <a:prstGeom prst="rect">
            <a:avLst/>
          </a:prstGeom>
        </p:spPr>
      </p:pic>
      <p:sp>
        <p:nvSpPr>
          <p:cNvPr id="7" name="TextBox 6"/>
          <p:cNvSpPr txBox="1"/>
          <p:nvPr/>
        </p:nvSpPr>
        <p:spPr>
          <a:xfrm>
            <a:off x="580572" y="1086185"/>
            <a:ext cx="5936566" cy="1200329"/>
          </a:xfrm>
          <a:prstGeom prst="rect">
            <a:avLst/>
          </a:prstGeom>
          <a:noFill/>
        </p:spPr>
        <p:txBody>
          <a:bodyPr wrap="square" rtlCol="0">
            <a:spAutoFit/>
          </a:bodyPr>
          <a:lstStyle/>
          <a:p>
            <a:r>
              <a:rPr lang="en-US" sz="2400" dirty="0" smtClean="0"/>
              <a:t>Previously used </a:t>
            </a:r>
            <a:r>
              <a:rPr lang="el-GR" sz="2400" dirty="0" smtClean="0">
                <a:latin typeface="Times New Roman" panose="02020603050405020304" pitchFamily="18" charset="0"/>
                <a:cs typeface="Times New Roman" panose="02020603050405020304" pitchFamily="18" charset="0"/>
              </a:rPr>
              <a:t>χ</a:t>
            </a:r>
            <a:r>
              <a:rPr lang="en-US" sz="2400" baseline="30000" dirty="0" smtClean="0"/>
              <a:t>2</a:t>
            </a:r>
            <a:r>
              <a:rPr lang="en-US" sz="2400" dirty="0" smtClean="0"/>
              <a:t> minimization methods to create 95% confidence bands around a best fit and prediction</a:t>
            </a:r>
            <a:endParaRPr lang="en-US" sz="2400" dirty="0"/>
          </a:p>
        </p:txBody>
      </p:sp>
      <p:sp>
        <p:nvSpPr>
          <p:cNvPr id="11" name="TextBox 10"/>
          <p:cNvSpPr txBox="1"/>
          <p:nvPr/>
        </p:nvSpPr>
        <p:spPr>
          <a:xfrm>
            <a:off x="10339753" y="1710065"/>
            <a:ext cx="1420838" cy="646331"/>
          </a:xfrm>
          <a:prstGeom prst="rect">
            <a:avLst/>
          </a:prstGeom>
          <a:noFill/>
        </p:spPr>
        <p:txBody>
          <a:bodyPr wrap="square" rtlCol="0">
            <a:spAutoFit/>
          </a:bodyPr>
          <a:lstStyle/>
          <a:p>
            <a:r>
              <a:rPr lang="en-US" baseline="30000" dirty="0" smtClean="0"/>
              <a:t>12</a:t>
            </a:r>
            <a:r>
              <a:rPr lang="en-US" dirty="0" smtClean="0"/>
              <a:t>C(</a:t>
            </a:r>
            <a:r>
              <a:rPr lang="en-US" dirty="0" err="1" smtClean="0"/>
              <a:t>d,d</a:t>
            </a:r>
            <a:r>
              <a:rPr lang="en-US" dirty="0" smtClean="0"/>
              <a:t>)</a:t>
            </a:r>
            <a:r>
              <a:rPr lang="en-US" baseline="30000" dirty="0" smtClean="0"/>
              <a:t>12</a:t>
            </a:r>
            <a:r>
              <a:rPr lang="en-US" dirty="0" smtClean="0"/>
              <a:t>C @ 12 MeV</a:t>
            </a:r>
            <a:endParaRPr lang="en-US" dirty="0"/>
          </a:p>
        </p:txBody>
      </p:sp>
      <p:sp>
        <p:nvSpPr>
          <p:cNvPr id="12" name="TextBox 11"/>
          <p:cNvSpPr txBox="1"/>
          <p:nvPr/>
        </p:nvSpPr>
        <p:spPr>
          <a:xfrm>
            <a:off x="6934386" y="4507682"/>
            <a:ext cx="1420838" cy="646331"/>
          </a:xfrm>
          <a:prstGeom prst="rect">
            <a:avLst/>
          </a:prstGeom>
          <a:noFill/>
        </p:spPr>
        <p:txBody>
          <a:bodyPr wrap="square" rtlCol="0">
            <a:spAutoFit/>
          </a:bodyPr>
          <a:lstStyle/>
          <a:p>
            <a:r>
              <a:rPr lang="en-US" baseline="30000" dirty="0" smtClean="0"/>
              <a:t>12</a:t>
            </a:r>
            <a:r>
              <a:rPr lang="en-US" dirty="0" smtClean="0"/>
              <a:t>C(</a:t>
            </a:r>
            <a:r>
              <a:rPr lang="en-US" dirty="0" err="1" smtClean="0"/>
              <a:t>d,p</a:t>
            </a:r>
            <a:r>
              <a:rPr lang="en-US" dirty="0" smtClean="0"/>
              <a:t>)</a:t>
            </a:r>
            <a:r>
              <a:rPr lang="en-US" baseline="30000" dirty="0" smtClean="0"/>
              <a:t>12</a:t>
            </a:r>
            <a:r>
              <a:rPr lang="en-US" dirty="0" smtClean="0"/>
              <a:t>C @ 12 MeV</a:t>
            </a:r>
            <a:endParaRPr lang="en-US" dirty="0"/>
          </a:p>
        </p:txBody>
      </p:sp>
      <p:sp>
        <p:nvSpPr>
          <p:cNvPr id="14" name="TextBox 13"/>
          <p:cNvSpPr txBox="1">
            <a:spLocks noChangeArrowheads="1"/>
          </p:cNvSpPr>
          <p:nvPr/>
        </p:nvSpPr>
        <p:spPr bwMode="auto">
          <a:xfrm>
            <a:off x="363122" y="5549242"/>
            <a:ext cx="79992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000" dirty="0" smtClean="0">
                <a:solidFill>
                  <a:schemeClr val="tx1"/>
                </a:solidFill>
              </a:rPr>
              <a:t>A.E. Lovell, F.M. </a:t>
            </a:r>
            <a:r>
              <a:rPr lang="en-US" altLang="en-US" sz="2000" dirty="0" err="1" smtClean="0">
                <a:solidFill>
                  <a:schemeClr val="tx1"/>
                </a:solidFill>
              </a:rPr>
              <a:t>Nunes</a:t>
            </a:r>
            <a:r>
              <a:rPr lang="en-US" altLang="en-US" sz="2000" dirty="0" smtClean="0">
                <a:solidFill>
                  <a:schemeClr val="tx1"/>
                </a:solidFill>
              </a:rPr>
              <a:t>, J. </a:t>
            </a:r>
            <a:r>
              <a:rPr lang="en-US" altLang="en-US" sz="2000" dirty="0" err="1" smtClean="0">
                <a:solidFill>
                  <a:schemeClr val="tx1"/>
                </a:solidFill>
              </a:rPr>
              <a:t>Sarich</a:t>
            </a:r>
            <a:r>
              <a:rPr lang="en-US" altLang="en-US" sz="2000" dirty="0" smtClean="0">
                <a:solidFill>
                  <a:schemeClr val="tx1"/>
                </a:solidFill>
              </a:rPr>
              <a:t>, S.M. Wild, PRC </a:t>
            </a:r>
            <a:r>
              <a:rPr lang="en-US" altLang="en-US" sz="2000" b="1" dirty="0" smtClean="0"/>
              <a:t>95</a:t>
            </a:r>
            <a:r>
              <a:rPr lang="en-US" altLang="en-US" sz="2000" dirty="0" smtClean="0">
                <a:solidFill>
                  <a:schemeClr val="tx1"/>
                </a:solidFill>
              </a:rPr>
              <a:t> 024611 (2017)</a:t>
            </a:r>
            <a:endParaRPr lang="en-US" altLang="en-US" sz="2000" dirty="0">
              <a:solidFill>
                <a:schemeClr val="tx1"/>
              </a:solidFill>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0064" y="1086185"/>
            <a:ext cx="3289689" cy="254203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0902" y="3559831"/>
            <a:ext cx="3289689" cy="2542032"/>
          </a:xfrm>
          <a:prstGeom prst="rect">
            <a:avLst/>
          </a:prstGeom>
        </p:spPr>
      </p:pic>
    </p:spTree>
    <p:extLst>
      <p:ext uri="{BB962C8B-B14F-4D97-AF65-F5344CB8AC3E}">
        <p14:creationId xmlns:p14="http://schemas.microsoft.com/office/powerpoint/2010/main" val="14454063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Fitting Methods</a:t>
            </a:r>
            <a:endParaRPr lang="en-US" dirty="0"/>
          </a:p>
        </p:txBody>
      </p:sp>
      <p:sp>
        <p:nvSpPr>
          <p:cNvPr id="4" name="TextBox 3"/>
          <p:cNvSpPr txBox="1">
            <a:spLocks noChangeArrowheads="1"/>
          </p:cNvSpPr>
          <p:nvPr/>
        </p:nvSpPr>
        <p:spPr bwMode="auto">
          <a:xfrm>
            <a:off x="363122" y="5549242"/>
            <a:ext cx="79992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000" dirty="0" smtClean="0">
                <a:solidFill>
                  <a:schemeClr val="tx1"/>
                </a:solidFill>
              </a:rPr>
              <a:t>A.E. Lovell, F.M. </a:t>
            </a:r>
            <a:r>
              <a:rPr lang="en-US" altLang="en-US" sz="2000" dirty="0" err="1" smtClean="0">
                <a:solidFill>
                  <a:schemeClr val="tx1"/>
                </a:solidFill>
              </a:rPr>
              <a:t>Nunes</a:t>
            </a:r>
            <a:r>
              <a:rPr lang="en-US" altLang="en-US" sz="2000" dirty="0" smtClean="0">
                <a:solidFill>
                  <a:schemeClr val="tx1"/>
                </a:solidFill>
              </a:rPr>
              <a:t>, J. </a:t>
            </a:r>
            <a:r>
              <a:rPr lang="en-US" altLang="en-US" sz="2000" dirty="0" err="1" smtClean="0">
                <a:solidFill>
                  <a:schemeClr val="tx1"/>
                </a:solidFill>
              </a:rPr>
              <a:t>Sarich</a:t>
            </a:r>
            <a:r>
              <a:rPr lang="en-US" altLang="en-US" sz="2000" dirty="0" smtClean="0">
                <a:solidFill>
                  <a:schemeClr val="tx1"/>
                </a:solidFill>
              </a:rPr>
              <a:t>, S.M. Wild, PRC </a:t>
            </a:r>
            <a:r>
              <a:rPr lang="en-US" altLang="en-US" sz="2000" b="1" dirty="0" smtClean="0"/>
              <a:t>95</a:t>
            </a:r>
            <a:r>
              <a:rPr lang="en-US" altLang="en-US" sz="2000" dirty="0" smtClean="0">
                <a:solidFill>
                  <a:schemeClr val="tx1"/>
                </a:solidFill>
              </a:rPr>
              <a:t> 024611 (2017)</a:t>
            </a:r>
            <a:endParaRPr lang="en-US" altLang="en-US" sz="20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2" y="1034178"/>
            <a:ext cx="3294721" cy="25459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8133" y="1034178"/>
            <a:ext cx="3289689" cy="2542032"/>
          </a:xfrm>
          <a:prstGeom prst="rect">
            <a:avLst/>
          </a:prstGeom>
        </p:spPr>
      </p:pic>
      <p:pic>
        <p:nvPicPr>
          <p:cNvPr id="7" name="Picture 6"/>
          <p:cNvPicPr>
            <a:picLocks noChangeAspect="1"/>
          </p:cNvPicPr>
          <p:nvPr/>
        </p:nvPicPr>
        <p:blipFill>
          <a:blip r:embed="rId5"/>
          <a:stretch>
            <a:fillRect/>
          </a:stretch>
        </p:blipFill>
        <p:spPr>
          <a:xfrm>
            <a:off x="510819" y="4054703"/>
            <a:ext cx="7124700" cy="942975"/>
          </a:xfrm>
          <a:prstGeom prst="rect">
            <a:avLst/>
          </a:prstGeom>
        </p:spPr>
      </p:pic>
      <p:sp>
        <p:nvSpPr>
          <p:cNvPr id="8" name="TextBox 7"/>
          <p:cNvSpPr txBox="1"/>
          <p:nvPr/>
        </p:nvSpPr>
        <p:spPr>
          <a:xfrm>
            <a:off x="919636" y="1030431"/>
            <a:ext cx="2616591" cy="369332"/>
          </a:xfrm>
          <a:prstGeom prst="rect">
            <a:avLst/>
          </a:prstGeom>
          <a:noFill/>
        </p:spPr>
        <p:txBody>
          <a:bodyPr wrap="square" rtlCol="0">
            <a:spAutoFit/>
          </a:bodyPr>
          <a:lstStyle/>
          <a:p>
            <a:r>
              <a:rPr lang="en-US" baseline="30000" dirty="0" smtClean="0"/>
              <a:t>12</a:t>
            </a:r>
            <a:r>
              <a:rPr lang="en-US" dirty="0" smtClean="0"/>
              <a:t>C(</a:t>
            </a:r>
            <a:r>
              <a:rPr lang="en-US" dirty="0" err="1" smtClean="0"/>
              <a:t>d,d</a:t>
            </a:r>
            <a:r>
              <a:rPr lang="en-US" dirty="0" smtClean="0"/>
              <a:t>)</a:t>
            </a:r>
            <a:r>
              <a:rPr lang="en-US" baseline="30000" dirty="0" smtClean="0"/>
              <a:t>12</a:t>
            </a:r>
            <a:r>
              <a:rPr lang="en-US" dirty="0" smtClean="0"/>
              <a:t>C @ 12 MeV</a:t>
            </a:r>
            <a:endParaRPr lang="en-US" dirty="0"/>
          </a:p>
        </p:txBody>
      </p:sp>
      <p:sp>
        <p:nvSpPr>
          <p:cNvPr id="9" name="TextBox 8"/>
          <p:cNvSpPr txBox="1"/>
          <p:nvPr/>
        </p:nvSpPr>
        <p:spPr>
          <a:xfrm>
            <a:off x="4534681" y="1030431"/>
            <a:ext cx="2616591" cy="369332"/>
          </a:xfrm>
          <a:prstGeom prst="rect">
            <a:avLst/>
          </a:prstGeom>
          <a:noFill/>
        </p:spPr>
        <p:txBody>
          <a:bodyPr wrap="square" rtlCol="0">
            <a:spAutoFit/>
          </a:bodyPr>
          <a:lstStyle/>
          <a:p>
            <a:r>
              <a:rPr lang="en-US" baseline="30000" dirty="0" smtClean="0"/>
              <a:t>12</a:t>
            </a:r>
            <a:r>
              <a:rPr lang="en-US" dirty="0" smtClean="0"/>
              <a:t>C(</a:t>
            </a:r>
            <a:r>
              <a:rPr lang="en-US" dirty="0" err="1" smtClean="0"/>
              <a:t>d,p</a:t>
            </a:r>
            <a:r>
              <a:rPr lang="en-US" dirty="0" smtClean="0"/>
              <a:t>)</a:t>
            </a:r>
            <a:r>
              <a:rPr lang="en-US" baseline="30000" dirty="0" smtClean="0"/>
              <a:t>12</a:t>
            </a:r>
            <a:r>
              <a:rPr lang="en-US" dirty="0" smtClean="0"/>
              <a:t>C @ 12 MeV</a:t>
            </a:r>
            <a:endParaRPr lang="en-US"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1978" y="988227"/>
            <a:ext cx="3289689" cy="254203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1977" y="3530259"/>
            <a:ext cx="3289689" cy="2542032"/>
          </a:xfrm>
          <a:prstGeom prst="rect">
            <a:avLst/>
          </a:prstGeom>
        </p:spPr>
      </p:pic>
    </p:spTree>
    <p:extLst>
      <p:ext uri="{BB962C8B-B14F-4D97-AF65-F5344CB8AC3E}">
        <p14:creationId xmlns:p14="http://schemas.microsoft.com/office/powerpoint/2010/main" val="33152335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with Frequentist Methods</a:t>
            </a:r>
            <a:endParaRPr lang="en-US" dirty="0"/>
          </a:p>
        </p:txBody>
      </p:sp>
      <p:pic>
        <p:nvPicPr>
          <p:cNvPr id="10" name="Picture 9"/>
          <p:cNvPicPr>
            <a:picLocks noChangeAspect="1"/>
          </p:cNvPicPr>
          <p:nvPr/>
        </p:nvPicPr>
        <p:blipFill>
          <a:blip r:embed="rId3"/>
          <a:stretch>
            <a:fillRect/>
          </a:stretch>
        </p:blipFill>
        <p:spPr>
          <a:xfrm>
            <a:off x="301718" y="2992322"/>
            <a:ext cx="4593834" cy="3051064"/>
          </a:xfrm>
          <a:prstGeom prst="rect">
            <a:avLst/>
          </a:prstGeom>
        </p:spPr>
      </p:pic>
      <p:sp>
        <p:nvSpPr>
          <p:cNvPr id="11" name="TextBox 10"/>
          <p:cNvSpPr txBox="1"/>
          <p:nvPr/>
        </p:nvSpPr>
        <p:spPr>
          <a:xfrm>
            <a:off x="580572" y="1033847"/>
            <a:ext cx="4797084" cy="461665"/>
          </a:xfrm>
          <a:prstGeom prst="rect">
            <a:avLst/>
          </a:prstGeom>
          <a:noFill/>
        </p:spPr>
        <p:txBody>
          <a:bodyPr wrap="square" rtlCol="0">
            <a:spAutoFit/>
          </a:bodyPr>
          <a:lstStyle/>
          <a:p>
            <a:r>
              <a:rPr lang="en-US" sz="2400" dirty="0" smtClean="0"/>
              <a:t>Work done by Garrett King</a:t>
            </a:r>
          </a:p>
        </p:txBody>
      </p:sp>
      <p:pic>
        <p:nvPicPr>
          <p:cNvPr id="13"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946346" y="2992322"/>
            <a:ext cx="6011194" cy="3051064"/>
          </a:xfrm>
        </p:spPr>
      </p:pic>
      <p:sp>
        <p:nvSpPr>
          <p:cNvPr id="14" name="TextBox 13"/>
          <p:cNvSpPr txBox="1"/>
          <p:nvPr/>
        </p:nvSpPr>
        <p:spPr>
          <a:xfrm>
            <a:off x="4895552" y="3758196"/>
            <a:ext cx="1477108" cy="646331"/>
          </a:xfrm>
          <a:prstGeom prst="rect">
            <a:avLst/>
          </a:prstGeom>
          <a:noFill/>
        </p:spPr>
        <p:txBody>
          <a:bodyPr wrap="square" rtlCol="0">
            <a:spAutoFit/>
          </a:bodyPr>
          <a:lstStyle/>
          <a:p>
            <a:r>
              <a:rPr lang="en-US" baseline="30000" dirty="0" smtClean="0"/>
              <a:t>48</a:t>
            </a:r>
            <a:r>
              <a:rPr lang="en-US" dirty="0" smtClean="0"/>
              <a:t>Ca(</a:t>
            </a:r>
            <a:r>
              <a:rPr lang="en-US" dirty="0" err="1" smtClean="0"/>
              <a:t>n,n</a:t>
            </a:r>
            <a:r>
              <a:rPr lang="en-US" dirty="0" smtClean="0"/>
              <a:t>) @ 12.0 MeV</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3857783813"/>
              </p:ext>
            </p:extLst>
          </p:nvPr>
        </p:nvGraphicFramePr>
        <p:xfrm>
          <a:off x="5634104" y="1027093"/>
          <a:ext cx="5831064" cy="1854200"/>
        </p:xfrm>
        <a:graphic>
          <a:graphicData uri="http://schemas.openxmlformats.org/drawingml/2006/table">
            <a:tbl>
              <a:tblPr firstRow="1" bandRow="1">
                <a:tableStyleId>{E929F9F4-4A8F-4326-A1B4-22849713DDAB}</a:tableStyleId>
              </a:tblPr>
              <a:tblGrid>
                <a:gridCol w="1943688"/>
                <a:gridCol w="1943688"/>
                <a:gridCol w="1943688"/>
              </a:tblGrid>
              <a:tr h="370840">
                <a:tc>
                  <a:txBody>
                    <a:bodyPr/>
                    <a:lstStyle/>
                    <a:p>
                      <a:r>
                        <a:rPr lang="en-US" dirty="0" smtClean="0"/>
                        <a:t>System</a:t>
                      </a:r>
                      <a:endParaRPr lang="en-US" dirty="0"/>
                    </a:p>
                  </a:txBody>
                  <a:tcPr/>
                </a:tc>
                <a:tc>
                  <a:txBody>
                    <a:bodyPr/>
                    <a:lstStyle/>
                    <a:p>
                      <a:r>
                        <a:rPr lang="en-US" dirty="0" smtClean="0"/>
                        <a:t>Frequentist</a:t>
                      </a:r>
                      <a:endParaRPr lang="en-US" dirty="0"/>
                    </a:p>
                  </a:txBody>
                  <a:tcPr/>
                </a:tc>
                <a:tc>
                  <a:txBody>
                    <a:bodyPr/>
                    <a:lstStyle/>
                    <a:p>
                      <a:r>
                        <a:rPr lang="en-US" dirty="0" smtClean="0"/>
                        <a:t>Bayesian</a:t>
                      </a:r>
                      <a:endParaRPr lang="en-US" dirty="0"/>
                    </a:p>
                  </a:txBody>
                  <a:tcPr/>
                </a:tc>
              </a:tr>
              <a:tr h="370840">
                <a:tc>
                  <a:txBody>
                    <a:bodyPr/>
                    <a:lstStyle/>
                    <a:p>
                      <a:r>
                        <a:rPr lang="en-US" baseline="30000" dirty="0" smtClean="0">
                          <a:solidFill>
                            <a:schemeClr val="tx1"/>
                          </a:solidFill>
                        </a:rPr>
                        <a:t>48</a:t>
                      </a:r>
                      <a:r>
                        <a:rPr lang="en-US" dirty="0" smtClean="0">
                          <a:solidFill>
                            <a:schemeClr val="tx1"/>
                          </a:solidFill>
                        </a:rPr>
                        <a:t>Ca(</a:t>
                      </a:r>
                      <a:r>
                        <a:rPr lang="en-US" dirty="0" err="1" smtClean="0">
                          <a:solidFill>
                            <a:schemeClr val="tx1"/>
                          </a:solidFill>
                        </a:rPr>
                        <a:t>d,p</a:t>
                      </a:r>
                      <a:r>
                        <a:rPr lang="en-US" dirty="0" smtClean="0">
                          <a:solidFill>
                            <a:schemeClr val="tx1"/>
                          </a:solidFill>
                        </a:rPr>
                        <a:t>)</a:t>
                      </a:r>
                      <a:r>
                        <a:rPr lang="en-US" baseline="30000" dirty="0" smtClean="0">
                          <a:solidFill>
                            <a:schemeClr val="tx1"/>
                          </a:solidFill>
                        </a:rPr>
                        <a:t>49</a:t>
                      </a:r>
                      <a:r>
                        <a:rPr lang="en-US" dirty="0" smtClean="0">
                          <a:solidFill>
                            <a:schemeClr val="tx1"/>
                          </a:solidFill>
                        </a:rPr>
                        <a:t>Ca</a:t>
                      </a:r>
                      <a:endParaRPr lang="en-US" dirty="0">
                        <a:solidFill>
                          <a:schemeClr val="tx1"/>
                        </a:solidFill>
                      </a:endParaRPr>
                    </a:p>
                  </a:txBody>
                  <a:tcPr/>
                </a:tc>
                <a:tc>
                  <a:txBody>
                    <a:bodyPr/>
                    <a:lstStyle/>
                    <a:p>
                      <a:r>
                        <a:rPr lang="en-US" dirty="0" smtClean="0">
                          <a:solidFill>
                            <a:schemeClr val="tx1"/>
                          </a:solidFill>
                        </a:rPr>
                        <a:t>21.79%</a:t>
                      </a:r>
                      <a:endParaRPr lang="en-US" dirty="0">
                        <a:solidFill>
                          <a:schemeClr val="tx1"/>
                        </a:solidFill>
                      </a:endParaRPr>
                    </a:p>
                  </a:txBody>
                  <a:tcPr/>
                </a:tc>
                <a:tc>
                  <a:txBody>
                    <a:bodyPr/>
                    <a:lstStyle/>
                    <a:p>
                      <a:r>
                        <a:rPr lang="en-US" dirty="0" smtClean="0">
                          <a:solidFill>
                            <a:schemeClr val="tx1"/>
                          </a:solidFill>
                        </a:rPr>
                        <a:t>35.76%</a:t>
                      </a:r>
                      <a:endParaRPr lang="en-US" dirty="0">
                        <a:solidFill>
                          <a:schemeClr val="tx1"/>
                        </a:solidFill>
                      </a:endParaRPr>
                    </a:p>
                  </a:txBody>
                  <a:tcPr/>
                </a:tc>
              </a:tr>
              <a:tr h="370840">
                <a:tc>
                  <a:txBody>
                    <a:bodyPr/>
                    <a:lstStyle/>
                    <a:p>
                      <a:r>
                        <a:rPr lang="en-US" baseline="30000" dirty="0" smtClean="0">
                          <a:solidFill>
                            <a:schemeClr val="tx1"/>
                          </a:solidFill>
                        </a:rPr>
                        <a:t>90</a:t>
                      </a:r>
                      <a:r>
                        <a:rPr lang="en-US" dirty="0" smtClean="0">
                          <a:solidFill>
                            <a:schemeClr val="tx1"/>
                          </a:solidFill>
                        </a:rPr>
                        <a:t>Zr(</a:t>
                      </a:r>
                      <a:r>
                        <a:rPr lang="en-US" dirty="0" err="1" smtClean="0">
                          <a:solidFill>
                            <a:schemeClr val="tx1"/>
                          </a:solidFill>
                        </a:rPr>
                        <a:t>d,p</a:t>
                      </a:r>
                      <a:r>
                        <a:rPr lang="en-US" dirty="0" smtClean="0">
                          <a:solidFill>
                            <a:schemeClr val="tx1"/>
                          </a:solidFill>
                        </a:rPr>
                        <a:t>)</a:t>
                      </a:r>
                      <a:r>
                        <a:rPr lang="en-US" baseline="30000" dirty="0" smtClean="0">
                          <a:solidFill>
                            <a:schemeClr val="tx1"/>
                          </a:solidFill>
                        </a:rPr>
                        <a:t>91</a:t>
                      </a:r>
                      <a:r>
                        <a:rPr lang="en-US" dirty="0" smtClean="0">
                          <a:solidFill>
                            <a:schemeClr val="tx1"/>
                          </a:solidFill>
                        </a:rPr>
                        <a:t>Zr</a:t>
                      </a:r>
                      <a:endParaRPr lang="en-US" dirty="0">
                        <a:solidFill>
                          <a:schemeClr val="tx1"/>
                        </a:solidFill>
                      </a:endParaRPr>
                    </a:p>
                  </a:txBody>
                  <a:tcPr/>
                </a:tc>
                <a:tc>
                  <a:txBody>
                    <a:bodyPr/>
                    <a:lstStyle/>
                    <a:p>
                      <a:r>
                        <a:rPr lang="en-US" dirty="0" smtClean="0">
                          <a:solidFill>
                            <a:schemeClr val="tx1"/>
                          </a:solidFill>
                        </a:rPr>
                        <a:t>13.29%</a:t>
                      </a:r>
                      <a:endParaRPr lang="en-US" dirty="0">
                        <a:solidFill>
                          <a:schemeClr val="tx1"/>
                        </a:solidFill>
                      </a:endParaRPr>
                    </a:p>
                  </a:txBody>
                  <a:tcPr/>
                </a:tc>
                <a:tc>
                  <a:txBody>
                    <a:bodyPr/>
                    <a:lstStyle/>
                    <a:p>
                      <a:r>
                        <a:rPr lang="en-US" dirty="0" smtClean="0">
                          <a:solidFill>
                            <a:schemeClr val="tx1"/>
                          </a:solidFill>
                        </a:rPr>
                        <a:t>47.62%</a:t>
                      </a:r>
                      <a:endParaRPr lang="en-US" dirty="0">
                        <a:solidFill>
                          <a:schemeClr val="tx1"/>
                        </a:solidFill>
                      </a:endParaRPr>
                    </a:p>
                  </a:txBody>
                  <a:tcPr/>
                </a:tc>
              </a:tr>
              <a:tr h="370840">
                <a:tc>
                  <a:txBody>
                    <a:bodyPr/>
                    <a:lstStyle/>
                    <a:p>
                      <a:r>
                        <a:rPr lang="en-US" baseline="30000" dirty="0" smtClean="0">
                          <a:solidFill>
                            <a:schemeClr val="tx1"/>
                          </a:solidFill>
                        </a:rPr>
                        <a:t>116</a:t>
                      </a:r>
                      <a:r>
                        <a:rPr lang="en-US" dirty="0" smtClean="0">
                          <a:solidFill>
                            <a:schemeClr val="tx1"/>
                          </a:solidFill>
                        </a:rPr>
                        <a:t>Sn(</a:t>
                      </a:r>
                      <a:r>
                        <a:rPr lang="en-US" dirty="0" err="1" smtClean="0">
                          <a:solidFill>
                            <a:schemeClr val="tx1"/>
                          </a:solidFill>
                        </a:rPr>
                        <a:t>d,p</a:t>
                      </a:r>
                      <a:r>
                        <a:rPr lang="en-US" dirty="0" smtClean="0">
                          <a:solidFill>
                            <a:schemeClr val="tx1"/>
                          </a:solidFill>
                        </a:rPr>
                        <a:t>)</a:t>
                      </a:r>
                      <a:r>
                        <a:rPr lang="en-US" baseline="30000" dirty="0" smtClean="0">
                          <a:solidFill>
                            <a:schemeClr val="tx1"/>
                          </a:solidFill>
                        </a:rPr>
                        <a:t>117</a:t>
                      </a:r>
                      <a:r>
                        <a:rPr lang="en-US" dirty="0" smtClean="0">
                          <a:solidFill>
                            <a:schemeClr val="tx1"/>
                          </a:solidFill>
                        </a:rPr>
                        <a:t>Sn</a:t>
                      </a:r>
                    </a:p>
                  </a:txBody>
                  <a:tcPr/>
                </a:tc>
                <a:tc>
                  <a:txBody>
                    <a:bodyPr/>
                    <a:lstStyle/>
                    <a:p>
                      <a:r>
                        <a:rPr lang="en-US" dirty="0" smtClean="0">
                          <a:solidFill>
                            <a:schemeClr val="tx1"/>
                          </a:solidFill>
                        </a:rPr>
                        <a:t>68.23%</a:t>
                      </a:r>
                      <a:endParaRPr lang="en-US" dirty="0">
                        <a:solidFill>
                          <a:schemeClr val="tx1"/>
                        </a:solidFill>
                      </a:endParaRPr>
                    </a:p>
                  </a:txBody>
                  <a:tcPr/>
                </a:tc>
                <a:tc>
                  <a:txBody>
                    <a:bodyPr/>
                    <a:lstStyle/>
                    <a:p>
                      <a:r>
                        <a:rPr lang="en-US" dirty="0" smtClean="0">
                          <a:solidFill>
                            <a:schemeClr val="tx1"/>
                          </a:solidFill>
                        </a:rPr>
                        <a:t>121.77%</a:t>
                      </a:r>
                      <a:endParaRPr lang="en-US" dirty="0">
                        <a:solidFill>
                          <a:schemeClr val="tx1"/>
                        </a:solidFill>
                      </a:endParaRPr>
                    </a:p>
                  </a:txBody>
                  <a:tcPr/>
                </a:tc>
              </a:tr>
              <a:tr h="370840">
                <a:tc>
                  <a:txBody>
                    <a:bodyPr/>
                    <a:lstStyle/>
                    <a:p>
                      <a:r>
                        <a:rPr lang="en-US" baseline="30000" dirty="0" smtClean="0">
                          <a:solidFill>
                            <a:schemeClr val="tx1"/>
                          </a:solidFill>
                        </a:rPr>
                        <a:t>208</a:t>
                      </a:r>
                      <a:r>
                        <a:rPr lang="en-US" dirty="0" smtClean="0">
                          <a:solidFill>
                            <a:schemeClr val="tx1"/>
                          </a:solidFill>
                        </a:rPr>
                        <a:t>Pb(</a:t>
                      </a:r>
                      <a:r>
                        <a:rPr lang="en-US" dirty="0" err="1" smtClean="0">
                          <a:solidFill>
                            <a:schemeClr val="tx1"/>
                          </a:solidFill>
                        </a:rPr>
                        <a:t>d,p</a:t>
                      </a:r>
                      <a:r>
                        <a:rPr lang="en-US" dirty="0" smtClean="0">
                          <a:solidFill>
                            <a:schemeClr val="tx1"/>
                          </a:solidFill>
                        </a:rPr>
                        <a:t>)</a:t>
                      </a:r>
                      <a:r>
                        <a:rPr lang="en-US" baseline="30000" dirty="0" smtClean="0">
                          <a:solidFill>
                            <a:schemeClr val="tx1"/>
                          </a:solidFill>
                        </a:rPr>
                        <a:t>209</a:t>
                      </a:r>
                      <a:r>
                        <a:rPr lang="en-US" dirty="0" smtClean="0">
                          <a:solidFill>
                            <a:schemeClr val="tx1"/>
                          </a:solidFill>
                        </a:rPr>
                        <a:t>Pb</a:t>
                      </a:r>
                      <a:endParaRPr lang="en-US" dirty="0">
                        <a:solidFill>
                          <a:schemeClr val="tx1"/>
                        </a:solidFill>
                      </a:endParaRPr>
                    </a:p>
                  </a:txBody>
                  <a:tcPr/>
                </a:tc>
                <a:tc>
                  <a:txBody>
                    <a:bodyPr/>
                    <a:lstStyle/>
                    <a:p>
                      <a:r>
                        <a:rPr lang="en-US" dirty="0" smtClean="0">
                          <a:solidFill>
                            <a:schemeClr val="tx1"/>
                          </a:solidFill>
                        </a:rPr>
                        <a:t>33.84%</a:t>
                      </a:r>
                      <a:endParaRPr lang="en-US" dirty="0">
                        <a:solidFill>
                          <a:schemeClr val="tx1"/>
                        </a:solidFill>
                      </a:endParaRPr>
                    </a:p>
                  </a:txBody>
                  <a:tcPr/>
                </a:tc>
                <a:tc>
                  <a:txBody>
                    <a:bodyPr/>
                    <a:lstStyle/>
                    <a:p>
                      <a:r>
                        <a:rPr lang="en-US" dirty="0" smtClean="0">
                          <a:solidFill>
                            <a:schemeClr val="tx1"/>
                          </a:solidFill>
                        </a:rPr>
                        <a:t>37.84%</a:t>
                      </a:r>
                      <a:endParaRPr lang="en-US" dirty="0">
                        <a:solidFill>
                          <a:schemeClr val="tx1"/>
                        </a:solidFill>
                      </a:endParaRPr>
                    </a:p>
                  </a:txBody>
                  <a:tcPr/>
                </a:tc>
              </a:tr>
            </a:tbl>
          </a:graphicData>
        </a:graphic>
      </p:graphicFrame>
      <p:sp>
        <p:nvSpPr>
          <p:cNvPr id="16" name="TextBox 15"/>
          <p:cNvSpPr txBox="1"/>
          <p:nvPr/>
        </p:nvSpPr>
        <p:spPr>
          <a:xfrm>
            <a:off x="1711375" y="2419628"/>
            <a:ext cx="1774519" cy="461665"/>
          </a:xfrm>
          <a:prstGeom prst="rect">
            <a:avLst/>
          </a:prstGeom>
          <a:noFill/>
        </p:spPr>
        <p:txBody>
          <a:bodyPr wrap="square" rtlCol="0">
            <a:spAutoFit/>
          </a:bodyPr>
          <a:lstStyle/>
          <a:p>
            <a:r>
              <a:rPr lang="en-US" sz="2400" dirty="0" smtClean="0">
                <a:solidFill>
                  <a:srgbClr val="C00000"/>
                </a:solidFill>
              </a:rPr>
              <a:t>Preliminary </a:t>
            </a:r>
            <a:endParaRPr lang="en-US" sz="2400" dirty="0">
              <a:solidFill>
                <a:srgbClr val="C00000"/>
              </a:solidFill>
            </a:endParaRPr>
          </a:p>
        </p:txBody>
      </p:sp>
    </p:spTree>
    <p:extLst>
      <p:ext uri="{BB962C8B-B14F-4D97-AF65-F5344CB8AC3E}">
        <p14:creationId xmlns:p14="http://schemas.microsoft.com/office/powerpoint/2010/main" val="19698852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  Model Uncertainties</a:t>
            </a:r>
            <a:endParaRPr lang="en-US" dirty="0"/>
          </a:p>
        </p:txBody>
      </p:sp>
      <p:sp>
        <p:nvSpPr>
          <p:cNvPr id="4" name="Content Placeholder 3"/>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805656" y="1468296"/>
            <a:ext cx="1171575" cy="685800"/>
          </a:xfrm>
          <a:prstGeom prst="rect">
            <a:avLst/>
          </a:prstGeom>
        </p:spPr>
      </p:pic>
      <p:sp>
        <p:nvSpPr>
          <p:cNvPr id="6" name="TextBox 5"/>
          <p:cNvSpPr txBox="1"/>
          <p:nvPr/>
        </p:nvSpPr>
        <p:spPr>
          <a:xfrm>
            <a:off x="2301092" y="1488030"/>
            <a:ext cx="3667114" cy="923330"/>
          </a:xfrm>
          <a:prstGeom prst="rect">
            <a:avLst/>
          </a:prstGeom>
          <a:noFill/>
        </p:spPr>
        <p:txBody>
          <a:bodyPr wrap="square" rtlCol="0">
            <a:spAutoFit/>
          </a:bodyPr>
          <a:lstStyle/>
          <a:p>
            <a:r>
              <a:rPr lang="en-US" dirty="0" smtClean="0"/>
              <a:t>Evidence – marginal distribution of the data given the likelihood and the prior</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6861" y="1110580"/>
            <a:ext cx="3143251" cy="2514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6597" y="3421879"/>
            <a:ext cx="3143250" cy="2514600"/>
          </a:xfrm>
          <a:prstGeom prst="rect">
            <a:avLst/>
          </a:prstGeom>
        </p:spPr>
      </p:pic>
      <p:pic>
        <p:nvPicPr>
          <p:cNvPr id="9" name="Picture 8"/>
          <p:cNvPicPr>
            <a:picLocks noChangeAspect="1"/>
          </p:cNvPicPr>
          <p:nvPr/>
        </p:nvPicPr>
        <p:blipFill>
          <a:blip r:embed="rId5"/>
          <a:stretch>
            <a:fillRect/>
          </a:stretch>
        </p:blipFill>
        <p:spPr>
          <a:xfrm>
            <a:off x="805656" y="4221979"/>
            <a:ext cx="4067175" cy="914400"/>
          </a:xfrm>
          <a:prstGeom prst="rect">
            <a:avLst/>
          </a:prstGeom>
        </p:spPr>
      </p:pic>
    </p:spTree>
    <p:extLst>
      <p:ext uri="{BB962C8B-B14F-4D97-AF65-F5344CB8AC3E}">
        <p14:creationId xmlns:p14="http://schemas.microsoft.com/office/powerpoint/2010/main" val="1765006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  Including the Right Information</a:t>
            </a:r>
            <a:endParaRPr lang="en-US" dirty="0"/>
          </a:p>
        </p:txBody>
      </p:sp>
      <p:sp>
        <p:nvSpPr>
          <p:cNvPr id="4" name="Content Placeholder 3"/>
          <p:cNvSpPr>
            <a:spLocks noGrp="1"/>
          </p:cNvSpPr>
          <p:nvPr>
            <p:ph idx="1"/>
          </p:nvPr>
        </p:nvSpPr>
        <p:spPr>
          <a:xfrm>
            <a:off x="610811" y="1067099"/>
            <a:ext cx="6531731" cy="5027414"/>
          </a:xfrm>
        </p:spPr>
        <p:txBody>
          <a:bodyPr/>
          <a:lstStyle/>
          <a:p>
            <a:r>
              <a:rPr lang="en-US" sz="2400" dirty="0" smtClean="0"/>
              <a:t>We want to understand if the data we are using to constrain the potentials is enough to constrain all of the parameters within our models</a:t>
            </a:r>
          </a:p>
          <a:p>
            <a:endParaRPr lang="en-US" sz="2400" dirty="0"/>
          </a:p>
          <a:p>
            <a:r>
              <a:rPr lang="en-US" sz="2400" dirty="0" smtClean="0"/>
              <a:t>Use Principle Component Analysis (PCA) to study this – understand how much information is actually contained in elastic scattering (do we need total cross sections, radii, other channels, etc.?)</a:t>
            </a:r>
            <a:endParaRPr lang="en-US" sz="2400" dirty="0"/>
          </a:p>
        </p:txBody>
      </p:sp>
      <p:pic>
        <p:nvPicPr>
          <p:cNvPr id="5" name="Picture 4"/>
          <p:cNvPicPr>
            <a:picLocks noChangeAspect="1"/>
          </p:cNvPicPr>
          <p:nvPr/>
        </p:nvPicPr>
        <p:blipFill>
          <a:blip r:embed="rId2"/>
          <a:stretch>
            <a:fillRect/>
          </a:stretch>
        </p:blipFill>
        <p:spPr>
          <a:xfrm>
            <a:off x="7142542" y="1308296"/>
            <a:ext cx="4438650" cy="3200400"/>
          </a:xfrm>
          <a:prstGeom prst="rect">
            <a:avLst/>
          </a:prstGeom>
        </p:spPr>
      </p:pic>
      <p:sp>
        <p:nvSpPr>
          <p:cNvPr id="6" name="TextBox 5"/>
          <p:cNvSpPr txBox="1"/>
          <p:nvPr/>
        </p:nvSpPr>
        <p:spPr>
          <a:xfrm>
            <a:off x="7262410" y="4749893"/>
            <a:ext cx="4318782" cy="646331"/>
          </a:xfrm>
          <a:prstGeom prst="rect">
            <a:avLst/>
          </a:prstGeom>
          <a:noFill/>
        </p:spPr>
        <p:txBody>
          <a:bodyPr wrap="square" rtlCol="0">
            <a:spAutoFit/>
          </a:bodyPr>
          <a:lstStyle/>
          <a:p>
            <a:r>
              <a:rPr lang="en-US" dirty="0" smtClean="0"/>
              <a:t>E. </a:t>
            </a:r>
            <a:r>
              <a:rPr lang="en-US" dirty="0" err="1" smtClean="0"/>
              <a:t>Sangaline</a:t>
            </a:r>
            <a:r>
              <a:rPr lang="en-US" dirty="0" smtClean="0"/>
              <a:t> and S. Pratt, arXiv:1508.07017v2 [</a:t>
            </a:r>
            <a:r>
              <a:rPr lang="en-US" dirty="0" err="1" smtClean="0"/>
              <a:t>nucl-th</a:t>
            </a:r>
            <a:r>
              <a:rPr lang="en-US" dirty="0" smtClean="0"/>
              <a:t>] 4 Oct 2015</a:t>
            </a:r>
            <a:endParaRPr lang="en-US" dirty="0"/>
          </a:p>
        </p:txBody>
      </p:sp>
    </p:spTree>
    <p:extLst>
      <p:ext uri="{BB962C8B-B14F-4D97-AF65-F5344CB8AC3E}">
        <p14:creationId xmlns:p14="http://schemas.microsoft.com/office/powerpoint/2010/main" val="33802969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dirty="0" smtClean="0"/>
              <a:t>Distorted Wave Born Approximation (DWBA)</a:t>
            </a:r>
            <a:br>
              <a:rPr lang="en-US" dirty="0" smtClean="0"/>
            </a:br>
            <a:r>
              <a:rPr lang="en-US" dirty="0" smtClean="0"/>
              <a:t>For Transfer</a:t>
            </a:r>
            <a:endParaRPr lang="en-US" dirty="0"/>
          </a:p>
        </p:txBody>
      </p:sp>
      <p:grpSp>
        <p:nvGrpSpPr>
          <p:cNvPr id="27" name="Group 26"/>
          <p:cNvGrpSpPr/>
          <p:nvPr/>
        </p:nvGrpSpPr>
        <p:grpSpPr>
          <a:xfrm>
            <a:off x="371764" y="1121359"/>
            <a:ext cx="1835728" cy="1797332"/>
            <a:chOff x="4823691" y="1076159"/>
            <a:chExt cx="2334491" cy="2020998"/>
          </a:xfrm>
        </p:grpSpPr>
        <p:sp>
          <p:nvSpPr>
            <p:cNvPr id="13" name="Oval 12"/>
            <p:cNvSpPr/>
            <p:nvPr/>
          </p:nvSpPr>
          <p:spPr>
            <a:xfrm rot="20496564">
              <a:off x="4823691" y="1223848"/>
              <a:ext cx="1570182" cy="457139"/>
            </a:xfrm>
            <a:prstGeom prst="ellipse">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5116945" y="1440873"/>
              <a:ext cx="286328" cy="277091"/>
            </a:xfrm>
            <a:prstGeom prst="ellipse">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p:cNvSpPr/>
            <p:nvPr/>
          </p:nvSpPr>
          <p:spPr>
            <a:xfrm>
              <a:off x="5814291" y="1182254"/>
              <a:ext cx="286328" cy="277091"/>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p:cNvSpPr/>
            <p:nvPr/>
          </p:nvSpPr>
          <p:spPr>
            <a:xfrm>
              <a:off x="6257636" y="2279738"/>
              <a:ext cx="900546" cy="817419"/>
            </a:xfrm>
            <a:prstGeom prst="ellipse">
              <a:avLst/>
            </a:prstGeom>
            <a:solidFill>
              <a:srgbClr val="064308"/>
            </a:solidFill>
            <a:ln>
              <a:solidFill>
                <a:srgbClr val="064308"/>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 name="Straight Arrow Connector 7"/>
            <p:cNvCxnSpPr/>
            <p:nvPr/>
          </p:nvCxnSpPr>
          <p:spPr>
            <a:xfrm flipV="1">
              <a:off x="5260109" y="1320799"/>
              <a:ext cx="697346" cy="25861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flipV="1">
              <a:off x="5588000" y="1459345"/>
              <a:ext cx="1119909" cy="122910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5358245" y="1076159"/>
              <a:ext cx="348673" cy="369332"/>
            </a:xfrm>
            <a:prstGeom prst="rect">
              <a:avLst/>
            </a:prstGeom>
            <a:noFill/>
          </p:spPr>
          <p:txBody>
            <a:bodyPr wrap="square" rtlCol="0">
              <a:spAutoFit/>
            </a:bodyPr>
            <a:lstStyle/>
            <a:p>
              <a:r>
                <a:rPr lang="en-US" b="1" dirty="0" smtClean="0"/>
                <a:t>r</a:t>
              </a:r>
              <a:endParaRPr lang="en-US" b="1" dirty="0"/>
            </a:p>
          </p:txBody>
        </p:sp>
        <p:sp>
          <p:nvSpPr>
            <p:cNvPr id="12" name="TextBox 11"/>
            <p:cNvSpPr txBox="1"/>
            <p:nvPr/>
          </p:nvSpPr>
          <p:spPr>
            <a:xfrm>
              <a:off x="6096000" y="1717964"/>
              <a:ext cx="411018" cy="369332"/>
            </a:xfrm>
            <a:prstGeom prst="rect">
              <a:avLst/>
            </a:prstGeom>
            <a:noFill/>
          </p:spPr>
          <p:txBody>
            <a:bodyPr wrap="square" rtlCol="0">
              <a:spAutoFit/>
            </a:bodyPr>
            <a:lstStyle/>
            <a:p>
              <a:r>
                <a:rPr lang="en-US" b="1" dirty="0" smtClean="0"/>
                <a:t>R</a:t>
              </a:r>
              <a:endParaRPr lang="en-US" b="1" dirty="0"/>
            </a:p>
          </p:txBody>
        </p:sp>
      </p:grpSp>
      <p:grpSp>
        <p:nvGrpSpPr>
          <p:cNvPr id="28" name="Group 27"/>
          <p:cNvGrpSpPr/>
          <p:nvPr/>
        </p:nvGrpSpPr>
        <p:grpSpPr>
          <a:xfrm>
            <a:off x="3562258" y="1285588"/>
            <a:ext cx="1637815" cy="1433854"/>
            <a:chOff x="7737094" y="1599883"/>
            <a:chExt cx="2078761" cy="1741448"/>
          </a:xfrm>
        </p:grpSpPr>
        <p:sp>
          <p:nvSpPr>
            <p:cNvPr id="16" name="Oval 15"/>
            <p:cNvSpPr/>
            <p:nvPr/>
          </p:nvSpPr>
          <p:spPr>
            <a:xfrm>
              <a:off x="7737094" y="1599883"/>
              <a:ext cx="286328" cy="277091"/>
            </a:xfrm>
            <a:prstGeom prst="ellipse">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Oval 25"/>
            <p:cNvSpPr/>
            <p:nvPr/>
          </p:nvSpPr>
          <p:spPr>
            <a:xfrm rot="20496564">
              <a:off x="8245673" y="1758470"/>
              <a:ext cx="1570182" cy="1582861"/>
            </a:xfrm>
            <a:prstGeom prst="ellipse">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8744436" y="1823866"/>
              <a:ext cx="286328" cy="277091"/>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Oval 17"/>
            <p:cNvSpPr/>
            <p:nvPr/>
          </p:nvSpPr>
          <p:spPr>
            <a:xfrm>
              <a:off x="8561486" y="2261929"/>
              <a:ext cx="900546" cy="817419"/>
            </a:xfrm>
            <a:prstGeom prst="ellipse">
              <a:avLst/>
            </a:prstGeom>
            <a:solidFill>
              <a:srgbClr val="064308"/>
            </a:solidFill>
            <a:ln>
              <a:solidFill>
                <a:srgbClr val="064308"/>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9" name="Straight Arrow Connector 18"/>
            <p:cNvCxnSpPr/>
            <p:nvPr/>
          </p:nvCxnSpPr>
          <p:spPr>
            <a:xfrm flipH="1" flipV="1">
              <a:off x="8887600" y="1962411"/>
              <a:ext cx="124160" cy="7082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flipV="1">
              <a:off x="7835278" y="1717964"/>
              <a:ext cx="1129678" cy="83193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8980587" y="1947192"/>
              <a:ext cx="348673" cy="369332"/>
            </a:xfrm>
            <a:prstGeom prst="rect">
              <a:avLst/>
            </a:prstGeom>
            <a:noFill/>
          </p:spPr>
          <p:txBody>
            <a:bodyPr wrap="square" rtlCol="0">
              <a:spAutoFit/>
            </a:bodyPr>
            <a:lstStyle/>
            <a:p>
              <a:r>
                <a:rPr lang="en-US" b="1" dirty="0" smtClean="0"/>
                <a:t>r</a:t>
              </a:r>
              <a:endParaRPr lang="en-US" b="1" dirty="0"/>
            </a:p>
          </p:txBody>
        </p:sp>
        <p:sp>
          <p:nvSpPr>
            <p:cNvPr id="22" name="TextBox 21"/>
            <p:cNvSpPr txBox="1"/>
            <p:nvPr/>
          </p:nvSpPr>
          <p:spPr>
            <a:xfrm>
              <a:off x="8078817" y="2036619"/>
              <a:ext cx="411018" cy="369332"/>
            </a:xfrm>
            <a:prstGeom prst="rect">
              <a:avLst/>
            </a:prstGeom>
            <a:noFill/>
          </p:spPr>
          <p:txBody>
            <a:bodyPr wrap="square" rtlCol="0">
              <a:spAutoFit/>
            </a:bodyPr>
            <a:lstStyle/>
            <a:p>
              <a:r>
                <a:rPr lang="en-US" b="1" dirty="0" smtClean="0"/>
                <a:t>R</a:t>
              </a:r>
              <a:endParaRPr lang="en-US" b="1" dirty="0"/>
            </a:p>
          </p:txBody>
        </p:sp>
      </p:grpSp>
      <p:sp>
        <p:nvSpPr>
          <p:cNvPr id="29" name="Right Arrow 28"/>
          <p:cNvSpPr/>
          <p:nvPr/>
        </p:nvSpPr>
        <p:spPr>
          <a:xfrm>
            <a:off x="2379988" y="1692135"/>
            <a:ext cx="741903" cy="49960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14"/>
          <p:cNvSpPr txBox="1">
            <a:spLocks noChangeArrowheads="1"/>
          </p:cNvSpPr>
          <p:nvPr/>
        </p:nvSpPr>
        <p:spPr bwMode="auto">
          <a:xfrm>
            <a:off x="7190534" y="6115228"/>
            <a:ext cx="4920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a:solidFill>
                  <a:schemeClr val="tx1"/>
                </a:solidFill>
              </a:rPr>
              <a:t>I.J. Thompson and F.M. Nunes, </a:t>
            </a:r>
            <a:r>
              <a:rPr lang="en-US" altLang="en-US" sz="1200" i="1" dirty="0">
                <a:solidFill>
                  <a:schemeClr val="tx1"/>
                </a:solidFill>
              </a:rPr>
              <a:t>Nuclear Reactions for Astrophysics</a:t>
            </a:r>
            <a:r>
              <a:rPr lang="en-US" altLang="en-US" sz="1200" dirty="0">
                <a:solidFill>
                  <a:schemeClr val="tx1"/>
                </a:solidFill>
              </a:rPr>
              <a:t>, (Cambridge University Press, Cambridge, 2009)</a:t>
            </a:r>
          </a:p>
        </p:txBody>
      </p:sp>
      <p:pic>
        <p:nvPicPr>
          <p:cNvPr id="3" name="Picture 2"/>
          <p:cNvPicPr>
            <a:picLocks noChangeAspect="1"/>
          </p:cNvPicPr>
          <p:nvPr/>
        </p:nvPicPr>
        <p:blipFill>
          <a:blip r:embed="rId2"/>
          <a:stretch>
            <a:fillRect/>
          </a:stretch>
        </p:blipFill>
        <p:spPr>
          <a:xfrm>
            <a:off x="6413182" y="1692135"/>
            <a:ext cx="2657475" cy="552450"/>
          </a:xfrm>
          <a:prstGeom prst="rect">
            <a:avLst/>
          </a:prstGeom>
        </p:spPr>
      </p:pic>
      <p:sp>
        <p:nvSpPr>
          <p:cNvPr id="7" name="TextBox 6"/>
          <p:cNvSpPr txBox="1"/>
          <p:nvPr/>
        </p:nvSpPr>
        <p:spPr>
          <a:xfrm>
            <a:off x="6413182" y="1215712"/>
            <a:ext cx="3554926" cy="369332"/>
          </a:xfrm>
          <a:prstGeom prst="rect">
            <a:avLst/>
          </a:prstGeom>
          <a:noFill/>
        </p:spPr>
        <p:txBody>
          <a:bodyPr wrap="square" rtlCol="0">
            <a:spAutoFit/>
          </a:bodyPr>
          <a:lstStyle/>
          <a:p>
            <a:r>
              <a:rPr lang="en-US" dirty="0" smtClean="0"/>
              <a:t>Working in the post form</a:t>
            </a:r>
            <a:endParaRPr lang="en-US" dirty="0"/>
          </a:p>
        </p:txBody>
      </p:sp>
      <p:pic>
        <p:nvPicPr>
          <p:cNvPr id="9" name="Picture 8"/>
          <p:cNvPicPr>
            <a:picLocks noChangeAspect="1"/>
          </p:cNvPicPr>
          <p:nvPr/>
        </p:nvPicPr>
        <p:blipFill>
          <a:blip r:embed="rId3"/>
          <a:stretch>
            <a:fillRect/>
          </a:stretch>
        </p:blipFill>
        <p:spPr>
          <a:xfrm>
            <a:off x="10362565" y="1711173"/>
            <a:ext cx="1209675" cy="514350"/>
          </a:xfrm>
          <a:prstGeom prst="rect">
            <a:avLst/>
          </a:prstGeom>
        </p:spPr>
      </p:pic>
      <p:cxnSp>
        <p:nvCxnSpPr>
          <p:cNvPr id="15" name="Straight Arrow Connector 14"/>
          <p:cNvCxnSpPr/>
          <p:nvPr/>
        </p:nvCxnSpPr>
        <p:spPr>
          <a:xfrm flipV="1">
            <a:off x="9209314" y="1941936"/>
            <a:ext cx="900455" cy="73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1413099" y="2918691"/>
            <a:ext cx="440320" cy="369332"/>
          </a:xfrm>
          <a:prstGeom prst="rect">
            <a:avLst/>
          </a:prstGeom>
          <a:noFill/>
        </p:spPr>
        <p:txBody>
          <a:bodyPr wrap="square" rtlCol="0">
            <a:spAutoFit/>
          </a:bodyPr>
          <a:lstStyle/>
          <a:p>
            <a:r>
              <a:rPr lang="en-US" dirty="0" smtClean="0"/>
              <a:t>A</a:t>
            </a:r>
            <a:endParaRPr lang="en-US" dirty="0"/>
          </a:p>
        </p:txBody>
      </p:sp>
      <p:sp>
        <p:nvSpPr>
          <p:cNvPr id="31" name="TextBox 30"/>
          <p:cNvSpPr txBox="1"/>
          <p:nvPr/>
        </p:nvSpPr>
        <p:spPr>
          <a:xfrm>
            <a:off x="3831495" y="2644206"/>
            <a:ext cx="440320" cy="369332"/>
          </a:xfrm>
          <a:prstGeom prst="rect">
            <a:avLst/>
          </a:prstGeom>
          <a:noFill/>
        </p:spPr>
        <p:txBody>
          <a:bodyPr wrap="square" rtlCol="0">
            <a:spAutoFit/>
          </a:bodyPr>
          <a:lstStyle/>
          <a:p>
            <a:r>
              <a:rPr lang="en-US" dirty="0"/>
              <a:t>B</a:t>
            </a:r>
          </a:p>
        </p:txBody>
      </p:sp>
      <p:sp>
        <p:nvSpPr>
          <p:cNvPr id="24" name="TextBox 23"/>
          <p:cNvSpPr txBox="1"/>
          <p:nvPr/>
        </p:nvSpPr>
        <p:spPr>
          <a:xfrm>
            <a:off x="5656217" y="2644206"/>
            <a:ext cx="2403566" cy="369332"/>
          </a:xfrm>
          <a:prstGeom prst="rect">
            <a:avLst/>
          </a:prstGeom>
          <a:noFill/>
        </p:spPr>
        <p:txBody>
          <a:bodyPr wrap="square" rtlCol="0">
            <a:spAutoFit/>
          </a:bodyPr>
          <a:lstStyle/>
          <a:p>
            <a:r>
              <a:rPr lang="en-US" dirty="0" smtClean="0"/>
              <a:t>Exact T-matrix</a:t>
            </a:r>
            <a:endParaRPr lang="en-US" dirty="0"/>
          </a:p>
        </p:txBody>
      </p:sp>
      <p:pic>
        <p:nvPicPr>
          <p:cNvPr id="25" name="Picture 24"/>
          <p:cNvPicPr>
            <a:picLocks noChangeAspect="1"/>
          </p:cNvPicPr>
          <p:nvPr/>
        </p:nvPicPr>
        <p:blipFill>
          <a:blip r:embed="rId4"/>
          <a:stretch>
            <a:fillRect/>
          </a:stretch>
        </p:blipFill>
        <p:spPr>
          <a:xfrm>
            <a:off x="5247640" y="3114591"/>
            <a:ext cx="6324600" cy="542925"/>
          </a:xfrm>
          <a:prstGeom prst="rect">
            <a:avLst/>
          </a:prstGeom>
        </p:spPr>
      </p:pic>
      <p:sp>
        <p:nvSpPr>
          <p:cNvPr id="32" name="TextBox 31"/>
          <p:cNvSpPr txBox="1"/>
          <p:nvPr/>
        </p:nvSpPr>
        <p:spPr>
          <a:xfrm>
            <a:off x="5656217" y="4072700"/>
            <a:ext cx="2534428" cy="369332"/>
          </a:xfrm>
          <a:prstGeom prst="rect">
            <a:avLst/>
          </a:prstGeom>
          <a:noFill/>
        </p:spPr>
        <p:txBody>
          <a:bodyPr wrap="square" rtlCol="0">
            <a:spAutoFit/>
          </a:bodyPr>
          <a:lstStyle/>
          <a:p>
            <a:r>
              <a:rPr lang="en-US" dirty="0" smtClean="0"/>
              <a:t>DWBA Approximation</a:t>
            </a:r>
            <a:endParaRPr lang="en-US" dirty="0"/>
          </a:p>
        </p:txBody>
      </p:sp>
      <p:pic>
        <p:nvPicPr>
          <p:cNvPr id="33" name="Picture 32"/>
          <p:cNvPicPr>
            <a:picLocks noChangeAspect="1"/>
          </p:cNvPicPr>
          <p:nvPr/>
        </p:nvPicPr>
        <p:blipFill>
          <a:blip r:embed="rId5"/>
          <a:stretch>
            <a:fillRect/>
          </a:stretch>
        </p:blipFill>
        <p:spPr>
          <a:xfrm>
            <a:off x="4529666" y="4670932"/>
            <a:ext cx="7334250" cy="581025"/>
          </a:xfrm>
          <a:prstGeom prst="rect">
            <a:avLst/>
          </a:prstGeom>
        </p:spPr>
      </p:pic>
      <p:sp>
        <p:nvSpPr>
          <p:cNvPr id="34" name="TextBox 33"/>
          <p:cNvSpPr txBox="1"/>
          <p:nvPr/>
        </p:nvSpPr>
        <p:spPr>
          <a:xfrm>
            <a:off x="558703" y="3691522"/>
            <a:ext cx="1136746" cy="369332"/>
          </a:xfrm>
          <a:prstGeom prst="rect">
            <a:avLst/>
          </a:prstGeom>
          <a:noFill/>
        </p:spPr>
        <p:txBody>
          <a:bodyPr wrap="square" rtlCol="0">
            <a:spAutoFit/>
          </a:bodyPr>
          <a:lstStyle/>
          <a:p>
            <a:r>
              <a:rPr lang="en-US" dirty="0" smtClean="0"/>
              <a:t>For (</a:t>
            </a:r>
            <a:r>
              <a:rPr lang="en-US" dirty="0" err="1" smtClean="0"/>
              <a:t>d,p</a:t>
            </a:r>
            <a:r>
              <a:rPr lang="en-US" dirty="0" smtClean="0"/>
              <a:t>):</a:t>
            </a:r>
            <a:endParaRPr lang="en-US" dirty="0"/>
          </a:p>
        </p:txBody>
      </p:sp>
      <p:sp>
        <p:nvSpPr>
          <p:cNvPr id="35" name="TextBox 34"/>
          <p:cNvSpPr txBox="1"/>
          <p:nvPr/>
        </p:nvSpPr>
        <p:spPr>
          <a:xfrm>
            <a:off x="558703" y="4203061"/>
            <a:ext cx="2354314" cy="923330"/>
          </a:xfrm>
          <a:prstGeom prst="rect">
            <a:avLst/>
          </a:prstGeom>
          <a:noFill/>
        </p:spPr>
        <p:txBody>
          <a:bodyPr wrap="square" rtlCol="0">
            <a:spAutoFit/>
          </a:bodyPr>
          <a:lstStyle/>
          <a:p>
            <a:r>
              <a:rPr lang="en-US" dirty="0" smtClean="0"/>
              <a:t>v – neutron</a:t>
            </a:r>
          </a:p>
          <a:p>
            <a:r>
              <a:rPr lang="en-US" dirty="0" smtClean="0"/>
              <a:t>b – proton </a:t>
            </a:r>
          </a:p>
          <a:p>
            <a:r>
              <a:rPr lang="en-US" dirty="0" smtClean="0"/>
              <a:t>A - target</a:t>
            </a:r>
            <a:endParaRPr lang="en-US" dirty="0"/>
          </a:p>
        </p:txBody>
      </p:sp>
    </p:spTree>
    <p:extLst>
      <p:ext uri="{BB962C8B-B14F-4D97-AF65-F5344CB8AC3E}">
        <p14:creationId xmlns:p14="http://schemas.microsoft.com/office/powerpoint/2010/main" val="2004244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rot="18860491">
            <a:off x="6650522" y="2305192"/>
            <a:ext cx="2107920" cy="2152844"/>
          </a:xfrm>
          <a:prstGeom prst="ellipse">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rot="18860491">
            <a:off x="1459230" y="2415282"/>
            <a:ext cx="1814732" cy="1019907"/>
          </a:xfrm>
          <a:prstGeom prst="ellipse">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0572" y="76201"/>
            <a:ext cx="11030857" cy="911345"/>
          </a:xfrm>
        </p:spPr>
        <p:txBody>
          <a:bodyPr/>
          <a:lstStyle/>
          <a:p>
            <a:r>
              <a:rPr lang="en-US" dirty="0" smtClean="0"/>
              <a:t>Constraining Nucleon Potentials</a:t>
            </a:r>
            <a:br>
              <a:rPr lang="en-US" dirty="0" smtClean="0"/>
            </a:br>
            <a:r>
              <a:rPr lang="en-US" dirty="0" smtClean="0"/>
              <a:t>A(</a:t>
            </a:r>
            <a:r>
              <a:rPr lang="en-US" dirty="0" err="1" smtClean="0"/>
              <a:t>d,p</a:t>
            </a:r>
            <a:r>
              <a:rPr lang="en-US" dirty="0" smtClean="0"/>
              <a:t>)B</a:t>
            </a:r>
            <a:endParaRPr lang="en-US" dirty="0"/>
          </a:p>
        </p:txBody>
      </p:sp>
      <p:sp>
        <p:nvSpPr>
          <p:cNvPr id="5" name="Oval 4"/>
          <p:cNvSpPr/>
          <p:nvPr/>
        </p:nvSpPr>
        <p:spPr>
          <a:xfrm>
            <a:off x="3066757" y="3629464"/>
            <a:ext cx="1477108" cy="1378633"/>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770184" y="3010486"/>
            <a:ext cx="508782" cy="492368"/>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443089" y="2375095"/>
            <a:ext cx="508782" cy="492368"/>
          </a:xfrm>
          <a:prstGeom prst="ellipse">
            <a:avLst/>
          </a:prstGeom>
          <a:solidFill>
            <a:srgbClr val="064308"/>
          </a:solidFill>
          <a:ln>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691639" y="1413824"/>
            <a:ext cx="2669345" cy="461665"/>
          </a:xfrm>
          <a:prstGeom prst="rect">
            <a:avLst/>
          </a:prstGeom>
          <a:noFill/>
        </p:spPr>
        <p:txBody>
          <a:bodyPr wrap="square" rtlCol="0">
            <a:spAutoFit/>
          </a:bodyPr>
          <a:lstStyle/>
          <a:p>
            <a:r>
              <a:rPr lang="en-US" sz="2400" dirty="0" smtClean="0"/>
              <a:t>Incoming channel</a:t>
            </a:r>
            <a:endParaRPr lang="en-US" sz="2400" dirty="0"/>
          </a:p>
        </p:txBody>
      </p:sp>
      <p:sp>
        <p:nvSpPr>
          <p:cNvPr id="10" name="Oval 9"/>
          <p:cNvSpPr/>
          <p:nvPr/>
        </p:nvSpPr>
        <p:spPr>
          <a:xfrm>
            <a:off x="6824003" y="2940147"/>
            <a:ext cx="1477108" cy="1378633"/>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9913035" y="2686581"/>
            <a:ext cx="508782" cy="492368"/>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7609448" y="2447779"/>
            <a:ext cx="508782" cy="492368"/>
          </a:xfrm>
          <a:prstGeom prst="ellipse">
            <a:avLst/>
          </a:prstGeom>
          <a:solidFill>
            <a:srgbClr val="064308"/>
          </a:solidFill>
          <a:ln>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824003" y="1413824"/>
            <a:ext cx="2669345" cy="461665"/>
          </a:xfrm>
          <a:prstGeom prst="rect">
            <a:avLst/>
          </a:prstGeom>
          <a:noFill/>
        </p:spPr>
        <p:txBody>
          <a:bodyPr wrap="square" rtlCol="0">
            <a:spAutoFit/>
          </a:bodyPr>
          <a:lstStyle/>
          <a:p>
            <a:r>
              <a:rPr lang="en-US" sz="2400" dirty="0" smtClean="0"/>
              <a:t>Outgoing channel</a:t>
            </a:r>
            <a:endParaRPr lang="en-US" sz="2400" dirty="0"/>
          </a:p>
        </p:txBody>
      </p:sp>
      <p:cxnSp>
        <p:nvCxnSpPr>
          <p:cNvPr id="15" name="Straight Connector 14"/>
          <p:cNvCxnSpPr/>
          <p:nvPr/>
        </p:nvCxnSpPr>
        <p:spPr>
          <a:xfrm flipV="1">
            <a:off x="2024575" y="2608860"/>
            <a:ext cx="672905" cy="64781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flipV="1">
            <a:off x="2697480" y="2621279"/>
            <a:ext cx="1107832" cy="169750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2016369" y="3260408"/>
            <a:ext cx="1788942" cy="105837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7485770" y="2686581"/>
            <a:ext cx="378069" cy="97171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7562556" y="2940148"/>
            <a:ext cx="2604870" cy="572289"/>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114959" y="3985706"/>
            <a:ext cx="1461283" cy="400110"/>
          </a:xfrm>
          <a:prstGeom prst="rect">
            <a:avLst/>
          </a:prstGeom>
          <a:noFill/>
        </p:spPr>
        <p:txBody>
          <a:bodyPr wrap="square" rtlCol="0">
            <a:spAutoFit/>
          </a:bodyPr>
          <a:lstStyle/>
          <a:p>
            <a:r>
              <a:rPr lang="en-US" sz="2000" dirty="0" smtClean="0"/>
              <a:t>d(</a:t>
            </a:r>
            <a:r>
              <a:rPr lang="en-US" sz="2000" dirty="0" err="1" smtClean="0"/>
              <a:t>n+p</a:t>
            </a:r>
            <a:r>
              <a:rPr lang="en-US" sz="2000" dirty="0" smtClean="0"/>
              <a:t>) + A</a:t>
            </a:r>
            <a:endParaRPr lang="en-US" sz="2000" dirty="0"/>
          </a:p>
        </p:txBody>
      </p:sp>
      <p:sp>
        <p:nvSpPr>
          <p:cNvPr id="19" name="TextBox 18"/>
          <p:cNvSpPr txBox="1"/>
          <p:nvPr/>
        </p:nvSpPr>
        <p:spPr>
          <a:xfrm>
            <a:off x="9106343" y="3866836"/>
            <a:ext cx="1461283" cy="400110"/>
          </a:xfrm>
          <a:prstGeom prst="rect">
            <a:avLst/>
          </a:prstGeom>
          <a:noFill/>
        </p:spPr>
        <p:txBody>
          <a:bodyPr wrap="square" rtlCol="0">
            <a:spAutoFit/>
          </a:bodyPr>
          <a:lstStyle/>
          <a:p>
            <a:r>
              <a:rPr lang="en-US" sz="2000" dirty="0" smtClean="0"/>
              <a:t>B(</a:t>
            </a:r>
            <a:r>
              <a:rPr lang="en-US" sz="2000" dirty="0" err="1" smtClean="0"/>
              <a:t>A+n</a:t>
            </a:r>
            <a:r>
              <a:rPr lang="en-US" sz="2000" dirty="0" smtClean="0"/>
              <a:t>) + p</a:t>
            </a:r>
            <a:endParaRPr lang="en-US" sz="2000" dirty="0"/>
          </a:p>
        </p:txBody>
      </p:sp>
      <p:pic>
        <p:nvPicPr>
          <p:cNvPr id="14" name="Picture 13"/>
          <p:cNvPicPr>
            <a:picLocks noChangeAspect="1"/>
          </p:cNvPicPr>
          <p:nvPr/>
        </p:nvPicPr>
        <p:blipFill>
          <a:blip r:embed="rId3"/>
          <a:stretch>
            <a:fillRect/>
          </a:stretch>
        </p:blipFill>
        <p:spPr>
          <a:xfrm>
            <a:off x="5583495" y="4948698"/>
            <a:ext cx="6008004" cy="944234"/>
          </a:xfrm>
          <a:prstGeom prst="rect">
            <a:avLst/>
          </a:prstGeom>
        </p:spPr>
      </p:pic>
    </p:spTree>
    <p:extLst>
      <p:ext uri="{BB962C8B-B14F-4D97-AF65-F5344CB8AC3E}">
        <p14:creationId xmlns:p14="http://schemas.microsoft.com/office/powerpoint/2010/main" val="359075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Adiabatic Wave Approximation (ADWA)</a:t>
            </a:r>
            <a:endParaRPr lang="en-US" dirty="0"/>
          </a:p>
        </p:txBody>
      </p:sp>
      <p:grpSp>
        <p:nvGrpSpPr>
          <p:cNvPr id="4" name="Group 3"/>
          <p:cNvGrpSpPr/>
          <p:nvPr/>
        </p:nvGrpSpPr>
        <p:grpSpPr>
          <a:xfrm>
            <a:off x="371764" y="1121359"/>
            <a:ext cx="1835728" cy="1797332"/>
            <a:chOff x="4823691" y="1076159"/>
            <a:chExt cx="2334491" cy="2020998"/>
          </a:xfrm>
        </p:grpSpPr>
        <p:sp>
          <p:nvSpPr>
            <p:cNvPr id="5" name="Oval 4"/>
            <p:cNvSpPr/>
            <p:nvPr/>
          </p:nvSpPr>
          <p:spPr>
            <a:xfrm rot="20496564">
              <a:off x="4823691" y="1223848"/>
              <a:ext cx="1570182" cy="457139"/>
            </a:xfrm>
            <a:prstGeom prst="ellipse">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116945" y="1440873"/>
              <a:ext cx="286328" cy="277091"/>
            </a:xfrm>
            <a:prstGeom prst="ellipse">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p:cNvSpPr/>
            <p:nvPr/>
          </p:nvSpPr>
          <p:spPr>
            <a:xfrm>
              <a:off x="5814291" y="1182254"/>
              <a:ext cx="286328" cy="277091"/>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a:off x="6257636" y="2279738"/>
              <a:ext cx="900546" cy="817419"/>
            </a:xfrm>
            <a:prstGeom prst="ellipse">
              <a:avLst/>
            </a:prstGeom>
            <a:solidFill>
              <a:srgbClr val="064308"/>
            </a:solidFill>
            <a:ln>
              <a:solidFill>
                <a:srgbClr val="064308"/>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9" name="Straight Arrow Connector 8"/>
            <p:cNvCxnSpPr/>
            <p:nvPr/>
          </p:nvCxnSpPr>
          <p:spPr>
            <a:xfrm flipV="1">
              <a:off x="5260109" y="1320799"/>
              <a:ext cx="697346" cy="25861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flipV="1">
              <a:off x="5588000" y="1459345"/>
              <a:ext cx="1119909" cy="122910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5358245" y="1076159"/>
              <a:ext cx="348673" cy="369332"/>
            </a:xfrm>
            <a:prstGeom prst="rect">
              <a:avLst/>
            </a:prstGeom>
            <a:noFill/>
          </p:spPr>
          <p:txBody>
            <a:bodyPr wrap="square" rtlCol="0">
              <a:spAutoFit/>
            </a:bodyPr>
            <a:lstStyle/>
            <a:p>
              <a:r>
                <a:rPr lang="en-US" b="1" dirty="0" smtClean="0"/>
                <a:t>r</a:t>
              </a:r>
              <a:endParaRPr lang="en-US" b="1" dirty="0"/>
            </a:p>
          </p:txBody>
        </p:sp>
        <p:sp>
          <p:nvSpPr>
            <p:cNvPr id="12" name="TextBox 11"/>
            <p:cNvSpPr txBox="1"/>
            <p:nvPr/>
          </p:nvSpPr>
          <p:spPr>
            <a:xfrm>
              <a:off x="6096000" y="1717964"/>
              <a:ext cx="411018" cy="369332"/>
            </a:xfrm>
            <a:prstGeom prst="rect">
              <a:avLst/>
            </a:prstGeom>
            <a:noFill/>
          </p:spPr>
          <p:txBody>
            <a:bodyPr wrap="square" rtlCol="0">
              <a:spAutoFit/>
            </a:bodyPr>
            <a:lstStyle/>
            <a:p>
              <a:r>
                <a:rPr lang="en-US" b="1" dirty="0" smtClean="0"/>
                <a:t>R</a:t>
              </a:r>
              <a:endParaRPr lang="en-US" b="1" dirty="0"/>
            </a:p>
          </p:txBody>
        </p:sp>
      </p:grpSp>
      <p:pic>
        <p:nvPicPr>
          <p:cNvPr id="23" name="Picture 22"/>
          <p:cNvPicPr>
            <a:picLocks noChangeAspect="1"/>
          </p:cNvPicPr>
          <p:nvPr/>
        </p:nvPicPr>
        <p:blipFill>
          <a:blip r:embed="rId2"/>
          <a:stretch>
            <a:fillRect/>
          </a:stretch>
        </p:blipFill>
        <p:spPr>
          <a:xfrm>
            <a:off x="3320550" y="1285588"/>
            <a:ext cx="4714875" cy="685800"/>
          </a:xfrm>
          <a:prstGeom prst="rect">
            <a:avLst/>
          </a:prstGeom>
        </p:spPr>
      </p:pic>
      <p:sp>
        <p:nvSpPr>
          <p:cNvPr id="24" name="TextBox 23"/>
          <p:cNvSpPr txBox="1"/>
          <p:nvPr/>
        </p:nvSpPr>
        <p:spPr>
          <a:xfrm>
            <a:off x="8530045" y="1384255"/>
            <a:ext cx="1737360" cy="369332"/>
          </a:xfrm>
          <a:prstGeom prst="rect">
            <a:avLst/>
          </a:prstGeom>
          <a:noFill/>
        </p:spPr>
        <p:txBody>
          <a:bodyPr wrap="square" rtlCol="0">
            <a:spAutoFit/>
          </a:bodyPr>
          <a:lstStyle/>
          <a:p>
            <a:r>
              <a:rPr lang="en-US" dirty="0" smtClean="0"/>
              <a:t>Exact equation</a:t>
            </a:r>
            <a:endParaRPr lang="en-US" dirty="0"/>
          </a:p>
        </p:txBody>
      </p:sp>
      <p:sp>
        <p:nvSpPr>
          <p:cNvPr id="25" name="TextBox 24"/>
          <p:cNvSpPr txBox="1"/>
          <p:nvPr/>
        </p:nvSpPr>
        <p:spPr>
          <a:xfrm>
            <a:off x="3534891" y="2191737"/>
            <a:ext cx="4838400" cy="369332"/>
          </a:xfrm>
          <a:prstGeom prst="rect">
            <a:avLst/>
          </a:prstGeom>
          <a:noFill/>
        </p:spPr>
        <p:txBody>
          <a:bodyPr wrap="square" rtlCol="0">
            <a:spAutoFit/>
          </a:bodyPr>
          <a:lstStyle/>
          <a:p>
            <a:r>
              <a:rPr lang="en-US" dirty="0" smtClean="0"/>
              <a:t>Hamiltonian internal to the projectile (d) </a:t>
            </a:r>
            <a:endParaRPr lang="en-US" dirty="0"/>
          </a:p>
        </p:txBody>
      </p:sp>
      <p:pic>
        <p:nvPicPr>
          <p:cNvPr id="26" name="Picture 25"/>
          <p:cNvPicPr>
            <a:picLocks noChangeAspect="1"/>
          </p:cNvPicPr>
          <p:nvPr/>
        </p:nvPicPr>
        <p:blipFill>
          <a:blip r:embed="rId3"/>
          <a:stretch>
            <a:fillRect/>
          </a:stretch>
        </p:blipFill>
        <p:spPr>
          <a:xfrm>
            <a:off x="3534891" y="2918691"/>
            <a:ext cx="2752725" cy="514350"/>
          </a:xfrm>
          <a:prstGeom prst="rect">
            <a:avLst/>
          </a:prstGeom>
        </p:spPr>
      </p:pic>
      <p:sp>
        <p:nvSpPr>
          <p:cNvPr id="27" name="TextBox 26"/>
          <p:cNvSpPr txBox="1"/>
          <p:nvPr/>
        </p:nvSpPr>
        <p:spPr>
          <a:xfrm>
            <a:off x="6252449" y="2991200"/>
            <a:ext cx="744583" cy="369332"/>
          </a:xfrm>
          <a:prstGeom prst="rect">
            <a:avLst/>
          </a:prstGeom>
          <a:noFill/>
        </p:spPr>
        <p:txBody>
          <a:bodyPr wrap="square" rtlCol="0">
            <a:spAutoFit/>
          </a:bodyPr>
          <a:lstStyle/>
          <a:p>
            <a:r>
              <a:rPr lang="en-US" dirty="0"/>
              <a:t>w</a:t>
            </a:r>
            <a:r>
              <a:rPr lang="en-US" dirty="0" smtClean="0"/>
              <a:t>ith</a:t>
            </a:r>
            <a:endParaRPr lang="en-US" dirty="0"/>
          </a:p>
        </p:txBody>
      </p:sp>
      <p:pic>
        <p:nvPicPr>
          <p:cNvPr id="28" name="Picture 27"/>
          <p:cNvPicPr>
            <a:picLocks noChangeAspect="1"/>
          </p:cNvPicPr>
          <p:nvPr/>
        </p:nvPicPr>
        <p:blipFill>
          <a:blip r:embed="rId4"/>
          <a:stretch>
            <a:fillRect/>
          </a:stretch>
        </p:blipFill>
        <p:spPr>
          <a:xfrm>
            <a:off x="6870432" y="2879786"/>
            <a:ext cx="1790700" cy="600075"/>
          </a:xfrm>
          <a:prstGeom prst="rect">
            <a:avLst/>
          </a:prstGeom>
        </p:spPr>
      </p:pic>
      <p:sp>
        <p:nvSpPr>
          <p:cNvPr id="30" name="Right Arrow 29"/>
          <p:cNvSpPr/>
          <p:nvPr/>
        </p:nvSpPr>
        <p:spPr>
          <a:xfrm>
            <a:off x="8675943" y="3048074"/>
            <a:ext cx="568006" cy="3124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5"/>
          <a:stretch>
            <a:fillRect/>
          </a:stretch>
        </p:blipFill>
        <p:spPr>
          <a:xfrm>
            <a:off x="9448255" y="2952028"/>
            <a:ext cx="1638300" cy="447675"/>
          </a:xfrm>
          <a:prstGeom prst="rect">
            <a:avLst/>
          </a:prstGeom>
        </p:spPr>
      </p:pic>
      <p:sp>
        <p:nvSpPr>
          <p:cNvPr id="32" name="TextBox 31"/>
          <p:cNvSpPr txBox="1"/>
          <p:nvPr/>
        </p:nvSpPr>
        <p:spPr>
          <a:xfrm>
            <a:off x="9104810" y="3479861"/>
            <a:ext cx="2325189" cy="369332"/>
          </a:xfrm>
          <a:prstGeom prst="rect">
            <a:avLst/>
          </a:prstGeom>
          <a:noFill/>
        </p:spPr>
        <p:txBody>
          <a:bodyPr wrap="square" rtlCol="0">
            <a:spAutoFit/>
          </a:bodyPr>
          <a:lstStyle/>
          <a:p>
            <a:r>
              <a:rPr lang="en-US" b="1" dirty="0" smtClean="0"/>
              <a:t>r</a:t>
            </a:r>
            <a:r>
              <a:rPr lang="en-US" dirty="0" smtClean="0"/>
              <a:t> slow compare to </a:t>
            </a:r>
            <a:r>
              <a:rPr lang="en-US" b="1" dirty="0" smtClean="0"/>
              <a:t>R</a:t>
            </a:r>
            <a:endParaRPr lang="en-US" b="1" dirty="0"/>
          </a:p>
        </p:txBody>
      </p:sp>
      <p:sp>
        <p:nvSpPr>
          <p:cNvPr id="33" name="TextBox 32"/>
          <p:cNvSpPr txBox="1"/>
          <p:nvPr/>
        </p:nvSpPr>
        <p:spPr>
          <a:xfrm>
            <a:off x="398286" y="3790663"/>
            <a:ext cx="3618412" cy="369332"/>
          </a:xfrm>
          <a:prstGeom prst="rect">
            <a:avLst/>
          </a:prstGeom>
          <a:noFill/>
        </p:spPr>
        <p:txBody>
          <a:bodyPr wrap="square" rtlCol="0">
            <a:spAutoFit/>
          </a:bodyPr>
          <a:lstStyle/>
          <a:p>
            <a:r>
              <a:rPr lang="en-US" dirty="0" smtClean="0"/>
              <a:t>Good approximation to solve</a:t>
            </a:r>
            <a:endParaRPr lang="en-US" dirty="0"/>
          </a:p>
        </p:txBody>
      </p:sp>
      <p:pic>
        <p:nvPicPr>
          <p:cNvPr id="34" name="Picture 33"/>
          <p:cNvPicPr>
            <a:picLocks noChangeAspect="1"/>
          </p:cNvPicPr>
          <p:nvPr/>
        </p:nvPicPr>
        <p:blipFill>
          <a:blip r:embed="rId6"/>
          <a:stretch>
            <a:fillRect/>
          </a:stretch>
        </p:blipFill>
        <p:spPr>
          <a:xfrm>
            <a:off x="310047" y="4370413"/>
            <a:ext cx="4600575" cy="495300"/>
          </a:xfrm>
          <a:prstGeom prst="rect">
            <a:avLst/>
          </a:prstGeom>
        </p:spPr>
      </p:pic>
      <p:pic>
        <p:nvPicPr>
          <p:cNvPr id="35" name="Picture 34"/>
          <p:cNvPicPr>
            <a:picLocks noChangeAspect="1"/>
          </p:cNvPicPr>
          <p:nvPr/>
        </p:nvPicPr>
        <p:blipFill>
          <a:blip r:embed="rId7"/>
          <a:stretch>
            <a:fillRect/>
          </a:stretch>
        </p:blipFill>
        <p:spPr>
          <a:xfrm>
            <a:off x="252896" y="5114851"/>
            <a:ext cx="4714875" cy="466725"/>
          </a:xfrm>
          <a:prstGeom prst="rect">
            <a:avLst/>
          </a:prstGeom>
        </p:spPr>
      </p:pic>
      <p:pic>
        <p:nvPicPr>
          <p:cNvPr id="36" name="Picture 35"/>
          <p:cNvPicPr>
            <a:picLocks noChangeAspect="1"/>
          </p:cNvPicPr>
          <p:nvPr/>
        </p:nvPicPr>
        <p:blipFill>
          <a:blip r:embed="rId8"/>
          <a:stretch>
            <a:fillRect/>
          </a:stretch>
        </p:blipFill>
        <p:spPr>
          <a:xfrm>
            <a:off x="5839641" y="4302594"/>
            <a:ext cx="5067300" cy="704850"/>
          </a:xfrm>
          <a:prstGeom prst="rect">
            <a:avLst/>
          </a:prstGeom>
        </p:spPr>
      </p:pic>
      <p:sp>
        <p:nvSpPr>
          <p:cNvPr id="37" name="TextBox 36"/>
          <p:cNvSpPr txBox="1"/>
          <p:nvPr/>
        </p:nvSpPr>
        <p:spPr>
          <a:xfrm>
            <a:off x="5839641" y="5348213"/>
            <a:ext cx="5590358" cy="369332"/>
          </a:xfrm>
          <a:prstGeom prst="rect">
            <a:avLst/>
          </a:prstGeom>
          <a:noFill/>
        </p:spPr>
        <p:txBody>
          <a:bodyPr wrap="square" rtlCol="0">
            <a:spAutoFit/>
          </a:bodyPr>
          <a:lstStyle/>
          <a:p>
            <a:r>
              <a:rPr lang="en-US" dirty="0" smtClean="0"/>
              <a:t>This three-body wave function goes into the T-matrix</a:t>
            </a:r>
            <a:endParaRPr lang="en-US" dirty="0"/>
          </a:p>
        </p:txBody>
      </p:sp>
      <p:sp>
        <p:nvSpPr>
          <p:cNvPr id="38" name="TextBox 14"/>
          <p:cNvSpPr txBox="1">
            <a:spLocks noChangeArrowheads="1"/>
          </p:cNvSpPr>
          <p:nvPr/>
        </p:nvSpPr>
        <p:spPr bwMode="auto">
          <a:xfrm>
            <a:off x="7190534" y="6115228"/>
            <a:ext cx="4920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a:solidFill>
                  <a:schemeClr val="tx1"/>
                </a:solidFill>
              </a:rPr>
              <a:t>I.J. Thompson and F.M. Nunes, </a:t>
            </a:r>
            <a:r>
              <a:rPr lang="en-US" altLang="en-US" sz="1200" i="1" dirty="0">
                <a:solidFill>
                  <a:schemeClr val="tx1"/>
                </a:solidFill>
              </a:rPr>
              <a:t>Nuclear Reactions for Astrophysics</a:t>
            </a:r>
            <a:r>
              <a:rPr lang="en-US" altLang="en-US" sz="1200" dirty="0">
                <a:solidFill>
                  <a:schemeClr val="tx1"/>
                </a:solidFill>
              </a:rPr>
              <a:t>, (Cambridge University Press, Cambridge, 2009)</a:t>
            </a:r>
          </a:p>
        </p:txBody>
      </p:sp>
    </p:spTree>
    <p:extLst>
      <p:ext uri="{BB962C8B-B14F-4D97-AF65-F5344CB8AC3E}">
        <p14:creationId xmlns:p14="http://schemas.microsoft.com/office/powerpoint/2010/main" val="9347910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 About Cross Section Calculations</a:t>
            </a:r>
            <a:endParaRPr lang="en-US" dirty="0"/>
          </a:p>
        </p:txBody>
      </p:sp>
      <p:sp>
        <p:nvSpPr>
          <p:cNvPr id="4" name="TextBox 14"/>
          <p:cNvSpPr txBox="1">
            <a:spLocks noChangeArrowheads="1"/>
          </p:cNvSpPr>
          <p:nvPr/>
        </p:nvSpPr>
        <p:spPr bwMode="auto">
          <a:xfrm>
            <a:off x="7190534" y="6115228"/>
            <a:ext cx="4920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a:solidFill>
                  <a:schemeClr val="tx1"/>
                </a:solidFill>
              </a:rPr>
              <a:t>I.J. Thompson and F.M. Nunes, </a:t>
            </a:r>
            <a:r>
              <a:rPr lang="en-US" altLang="en-US" sz="1200" i="1" dirty="0">
                <a:solidFill>
                  <a:schemeClr val="tx1"/>
                </a:solidFill>
              </a:rPr>
              <a:t>Nuclear Reactions for Astrophysics</a:t>
            </a:r>
            <a:r>
              <a:rPr lang="en-US" altLang="en-US" sz="1200" dirty="0">
                <a:solidFill>
                  <a:schemeClr val="tx1"/>
                </a:solidFill>
              </a:rPr>
              <a:t>, (Cambridge University Press, Cambridge, 2009)</a:t>
            </a:r>
          </a:p>
        </p:txBody>
      </p:sp>
      <p:pic>
        <p:nvPicPr>
          <p:cNvPr id="5" name="Picture 4"/>
          <p:cNvPicPr>
            <a:picLocks noChangeAspect="1"/>
          </p:cNvPicPr>
          <p:nvPr/>
        </p:nvPicPr>
        <p:blipFill>
          <a:blip r:embed="rId2"/>
          <a:stretch>
            <a:fillRect/>
          </a:stretch>
        </p:blipFill>
        <p:spPr>
          <a:xfrm>
            <a:off x="288335" y="2439214"/>
            <a:ext cx="9629775" cy="1228725"/>
          </a:xfrm>
          <a:prstGeom prst="rect">
            <a:avLst/>
          </a:prstGeom>
        </p:spPr>
      </p:pic>
      <p:pic>
        <p:nvPicPr>
          <p:cNvPr id="7" name="Picture 6"/>
          <p:cNvPicPr>
            <a:picLocks noChangeAspect="1"/>
          </p:cNvPicPr>
          <p:nvPr/>
        </p:nvPicPr>
        <p:blipFill>
          <a:blip r:embed="rId3"/>
          <a:stretch>
            <a:fillRect/>
          </a:stretch>
        </p:blipFill>
        <p:spPr>
          <a:xfrm>
            <a:off x="2783884" y="3784165"/>
            <a:ext cx="4638675" cy="447675"/>
          </a:xfrm>
          <a:prstGeom prst="rect">
            <a:avLst/>
          </a:prstGeom>
        </p:spPr>
      </p:pic>
      <p:pic>
        <p:nvPicPr>
          <p:cNvPr id="8" name="Picture 7"/>
          <p:cNvPicPr>
            <a:picLocks noChangeAspect="1"/>
          </p:cNvPicPr>
          <p:nvPr/>
        </p:nvPicPr>
        <p:blipFill>
          <a:blip r:embed="rId4"/>
          <a:stretch>
            <a:fillRect/>
          </a:stretch>
        </p:blipFill>
        <p:spPr>
          <a:xfrm>
            <a:off x="580572" y="1160249"/>
            <a:ext cx="6629400" cy="1066800"/>
          </a:xfrm>
          <a:prstGeom prst="rect">
            <a:avLst/>
          </a:prstGeom>
        </p:spPr>
      </p:pic>
      <p:pic>
        <p:nvPicPr>
          <p:cNvPr id="9" name="Picture 8"/>
          <p:cNvPicPr>
            <a:picLocks noChangeAspect="1"/>
          </p:cNvPicPr>
          <p:nvPr/>
        </p:nvPicPr>
        <p:blipFill>
          <a:blip r:embed="rId5"/>
          <a:stretch>
            <a:fillRect/>
          </a:stretch>
        </p:blipFill>
        <p:spPr>
          <a:xfrm>
            <a:off x="580572" y="4468684"/>
            <a:ext cx="3076575" cy="704850"/>
          </a:xfrm>
          <a:prstGeom prst="rect">
            <a:avLst/>
          </a:prstGeom>
        </p:spPr>
      </p:pic>
      <p:pic>
        <p:nvPicPr>
          <p:cNvPr id="10" name="Picture 9"/>
          <p:cNvPicPr>
            <a:picLocks noChangeAspect="1"/>
          </p:cNvPicPr>
          <p:nvPr/>
        </p:nvPicPr>
        <p:blipFill>
          <a:blip r:embed="rId6"/>
          <a:stretch>
            <a:fillRect/>
          </a:stretch>
        </p:blipFill>
        <p:spPr>
          <a:xfrm>
            <a:off x="580572" y="5079839"/>
            <a:ext cx="2428875" cy="942975"/>
          </a:xfrm>
          <a:prstGeom prst="rect">
            <a:avLst/>
          </a:prstGeom>
        </p:spPr>
      </p:pic>
      <p:pic>
        <p:nvPicPr>
          <p:cNvPr id="11" name="Picture 10"/>
          <p:cNvPicPr>
            <a:picLocks noChangeAspect="1"/>
          </p:cNvPicPr>
          <p:nvPr/>
        </p:nvPicPr>
        <p:blipFill>
          <a:blip r:embed="rId7"/>
          <a:stretch>
            <a:fillRect/>
          </a:stretch>
        </p:blipFill>
        <p:spPr>
          <a:xfrm>
            <a:off x="4616630" y="4768721"/>
            <a:ext cx="7086600" cy="809625"/>
          </a:xfrm>
          <a:prstGeom prst="rect">
            <a:avLst/>
          </a:prstGeom>
        </p:spPr>
      </p:pic>
    </p:spTree>
    <p:extLst>
      <p:ext uri="{BB962C8B-B14F-4D97-AF65-F5344CB8AC3E}">
        <p14:creationId xmlns:p14="http://schemas.microsoft.com/office/powerpoint/2010/main" val="31089242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Verifying the Prior Shape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4136" y="2168768"/>
            <a:ext cx="3227293" cy="27432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353" y="2168768"/>
            <a:ext cx="3227294" cy="2743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572" y="2168768"/>
            <a:ext cx="3227294" cy="2743200"/>
          </a:xfrm>
          <a:prstGeom prst="rect">
            <a:avLst/>
          </a:prstGeom>
        </p:spPr>
      </p:pic>
    </p:spTree>
    <p:extLst>
      <p:ext uri="{BB962C8B-B14F-4D97-AF65-F5344CB8AC3E}">
        <p14:creationId xmlns:p14="http://schemas.microsoft.com/office/powerpoint/2010/main" val="24866510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dirty="0" smtClean="0"/>
              <a:t>Verifying the Scaling Factor</a:t>
            </a:r>
            <a:br>
              <a:rPr lang="en-US" dirty="0" smtClean="0"/>
            </a:br>
            <a:r>
              <a:rPr lang="en-US" dirty="0" smtClean="0"/>
              <a:t>Using the Large Gaussian Prior</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3541" y="1320605"/>
            <a:ext cx="2420471" cy="20574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3541" y="3704384"/>
            <a:ext cx="2420471" cy="20574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5764" y="1349365"/>
            <a:ext cx="2420471" cy="2057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5764" y="3704384"/>
            <a:ext cx="2420471" cy="20574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7987" y="3704384"/>
            <a:ext cx="2420471" cy="20574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7987" y="1340091"/>
            <a:ext cx="2420471" cy="2057400"/>
          </a:xfrm>
          <a:prstGeom prst="rect">
            <a:avLst/>
          </a:prstGeom>
        </p:spPr>
      </p:pic>
    </p:spTree>
    <p:extLst>
      <p:ext uri="{BB962C8B-B14F-4D97-AF65-F5344CB8AC3E}">
        <p14:creationId xmlns:p14="http://schemas.microsoft.com/office/powerpoint/2010/main" val="7322457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the Widths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16823" y="3542714"/>
            <a:ext cx="2958353" cy="25146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3076" y="1028114"/>
            <a:ext cx="2958353" cy="2514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3075" y="3542714"/>
            <a:ext cx="2958353" cy="2514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6823" y="1028114"/>
            <a:ext cx="2958353" cy="25146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572" y="3542714"/>
            <a:ext cx="2958353" cy="25146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570" y="1028114"/>
            <a:ext cx="2958353" cy="2514600"/>
          </a:xfrm>
          <a:prstGeom prst="rect">
            <a:avLst/>
          </a:prstGeom>
        </p:spPr>
      </p:pic>
    </p:spTree>
    <p:extLst>
      <p:ext uri="{BB962C8B-B14F-4D97-AF65-F5344CB8AC3E}">
        <p14:creationId xmlns:p14="http://schemas.microsoft.com/office/powerpoint/2010/main" val="1221848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Cannot constrain aw</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4258" y="1010530"/>
            <a:ext cx="6703484" cy="5027613"/>
          </a:xfrm>
        </p:spPr>
      </p:pic>
      <p:sp>
        <p:nvSpPr>
          <p:cNvPr id="5" name="TextBox 4"/>
          <p:cNvSpPr txBox="1"/>
          <p:nvPr/>
        </p:nvSpPr>
        <p:spPr>
          <a:xfrm>
            <a:off x="5821680" y="5500468"/>
            <a:ext cx="548640" cy="369332"/>
          </a:xfrm>
          <a:prstGeom prst="rect">
            <a:avLst/>
          </a:prstGeom>
          <a:noFill/>
        </p:spPr>
        <p:txBody>
          <a:bodyPr wrap="square" rtlCol="0">
            <a:spAutoFit/>
          </a:bodyPr>
          <a:lstStyle/>
          <a:p>
            <a:r>
              <a:rPr lang="en-US" dirty="0" smtClean="0"/>
              <a:t>aw</a:t>
            </a:r>
            <a:endParaRPr lang="en-US" dirty="0"/>
          </a:p>
        </p:txBody>
      </p:sp>
    </p:spTree>
    <p:extLst>
      <p:ext uri="{BB962C8B-B14F-4D97-AF65-F5344CB8AC3E}">
        <p14:creationId xmlns:p14="http://schemas.microsoft.com/office/powerpoint/2010/main" val="12686630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Nucleon Chi^2 Distributions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56935" y="3584917"/>
            <a:ext cx="3352800" cy="2514600"/>
          </a:xfrm>
        </p:spPr>
      </p:pic>
      <p:sp>
        <p:nvSpPr>
          <p:cNvPr id="5" name="TextBox 4"/>
          <p:cNvSpPr txBox="1"/>
          <p:nvPr/>
        </p:nvSpPr>
        <p:spPr>
          <a:xfrm>
            <a:off x="5979821" y="4519051"/>
            <a:ext cx="1477114" cy="646331"/>
          </a:xfrm>
          <a:prstGeom prst="rect">
            <a:avLst/>
          </a:prstGeom>
          <a:noFill/>
        </p:spPr>
        <p:txBody>
          <a:bodyPr wrap="square" rtlCol="0">
            <a:spAutoFit/>
          </a:bodyPr>
          <a:lstStyle/>
          <a:p>
            <a:r>
              <a:rPr lang="en-US" baseline="30000" dirty="0" smtClean="0"/>
              <a:t>48</a:t>
            </a:r>
            <a:r>
              <a:rPr lang="en-US" dirty="0" smtClean="0"/>
              <a:t>Ca(</a:t>
            </a:r>
            <a:r>
              <a:rPr lang="en-US" dirty="0" err="1" smtClean="0"/>
              <a:t>d,d</a:t>
            </a:r>
            <a:r>
              <a:rPr lang="en-US" dirty="0" smtClean="0"/>
              <a:t>) @ 23.2 MeV</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677" y="1040982"/>
            <a:ext cx="3352800" cy="2514600"/>
          </a:xfrm>
          <a:prstGeom prst="rect">
            <a:avLst/>
          </a:prstGeom>
        </p:spPr>
      </p:pic>
      <p:sp>
        <p:nvSpPr>
          <p:cNvPr id="7" name="TextBox 6"/>
          <p:cNvSpPr txBox="1"/>
          <p:nvPr/>
        </p:nvSpPr>
        <p:spPr>
          <a:xfrm>
            <a:off x="433749" y="1871975"/>
            <a:ext cx="1477114" cy="646331"/>
          </a:xfrm>
          <a:prstGeom prst="rect">
            <a:avLst/>
          </a:prstGeom>
          <a:noFill/>
        </p:spPr>
        <p:txBody>
          <a:bodyPr wrap="square" rtlCol="0">
            <a:spAutoFit/>
          </a:bodyPr>
          <a:lstStyle/>
          <a:p>
            <a:r>
              <a:rPr lang="en-US" baseline="30000" dirty="0" smtClean="0"/>
              <a:t>48</a:t>
            </a:r>
            <a:r>
              <a:rPr lang="en-US" dirty="0" smtClean="0"/>
              <a:t>Ca(</a:t>
            </a:r>
            <a:r>
              <a:rPr lang="en-US" dirty="0" err="1" smtClean="0"/>
              <a:t>n,n</a:t>
            </a:r>
            <a:r>
              <a:rPr lang="en-US" dirty="0" smtClean="0"/>
              <a:t>) @ 12.0 MeV</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4677" y="3555582"/>
            <a:ext cx="3352800" cy="2514600"/>
          </a:xfrm>
          <a:prstGeom prst="rect">
            <a:avLst/>
          </a:prstGeom>
        </p:spPr>
      </p:pic>
      <p:sp>
        <p:nvSpPr>
          <p:cNvPr id="9" name="TextBox 8"/>
          <p:cNvSpPr txBox="1"/>
          <p:nvPr/>
        </p:nvSpPr>
        <p:spPr>
          <a:xfrm>
            <a:off x="433749" y="4489716"/>
            <a:ext cx="1477114" cy="646331"/>
          </a:xfrm>
          <a:prstGeom prst="rect">
            <a:avLst/>
          </a:prstGeom>
          <a:noFill/>
        </p:spPr>
        <p:txBody>
          <a:bodyPr wrap="square" rtlCol="0">
            <a:spAutoFit/>
          </a:bodyPr>
          <a:lstStyle/>
          <a:p>
            <a:r>
              <a:rPr lang="en-US" baseline="30000" dirty="0" smtClean="0"/>
              <a:t>48</a:t>
            </a:r>
            <a:r>
              <a:rPr lang="en-US" dirty="0" smtClean="0"/>
              <a:t>Ca(</a:t>
            </a:r>
            <a:r>
              <a:rPr lang="en-US" dirty="0" err="1" smtClean="0"/>
              <a:t>p,p</a:t>
            </a:r>
            <a:r>
              <a:rPr lang="en-US" dirty="0" smtClean="0"/>
              <a:t>) @ 25.0 MeV</a:t>
            </a:r>
            <a:endParaRPr lang="en-US"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6935" y="1070316"/>
            <a:ext cx="3352800" cy="2514600"/>
          </a:xfrm>
          <a:prstGeom prst="rect">
            <a:avLst/>
          </a:prstGeom>
        </p:spPr>
      </p:pic>
      <p:pic>
        <p:nvPicPr>
          <p:cNvPr id="11"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456935" y="3555582"/>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6935" y="1040981"/>
            <a:ext cx="3352800" cy="2514600"/>
          </a:xfrm>
          <a:prstGeom prst="rect">
            <a:avLst/>
          </a:prstGeom>
        </p:spPr>
      </p:pic>
      <p:sp>
        <p:nvSpPr>
          <p:cNvPr id="14" name="TextBox 13"/>
          <p:cNvSpPr txBox="1"/>
          <p:nvPr/>
        </p:nvSpPr>
        <p:spPr>
          <a:xfrm>
            <a:off x="5979821" y="1871974"/>
            <a:ext cx="1477114" cy="646331"/>
          </a:xfrm>
          <a:prstGeom prst="rect">
            <a:avLst/>
          </a:prstGeom>
          <a:noFill/>
        </p:spPr>
        <p:txBody>
          <a:bodyPr wrap="square" rtlCol="0">
            <a:spAutoFit/>
          </a:bodyPr>
          <a:lstStyle/>
          <a:p>
            <a:r>
              <a:rPr lang="en-US" baseline="30000" dirty="0" smtClean="0"/>
              <a:t>48</a:t>
            </a:r>
            <a:r>
              <a:rPr lang="en-US" dirty="0" smtClean="0"/>
              <a:t>Ca(</a:t>
            </a:r>
            <a:r>
              <a:rPr lang="en-US" dirty="0" err="1" smtClean="0"/>
              <a:t>p,p</a:t>
            </a:r>
            <a:r>
              <a:rPr lang="en-US" dirty="0" smtClean="0"/>
              <a:t>) @ 14.03 MeV</a:t>
            </a:r>
            <a:endParaRPr lang="en-US" dirty="0"/>
          </a:p>
        </p:txBody>
      </p:sp>
    </p:spTree>
    <p:extLst>
      <p:ext uri="{BB962C8B-B14F-4D97-AF65-F5344CB8AC3E}">
        <p14:creationId xmlns:p14="http://schemas.microsoft.com/office/powerpoint/2010/main" val="29341119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dirty="0" smtClean="0"/>
              <a:t>Error Comparisons </a:t>
            </a:r>
            <a:br>
              <a:rPr lang="en-US" dirty="0" smtClean="0"/>
            </a:br>
            <a:r>
              <a:rPr lang="en-US" baseline="30000" dirty="0" smtClean="0"/>
              <a:t>12</a:t>
            </a:r>
            <a:r>
              <a:rPr lang="en-US" dirty="0" smtClean="0"/>
              <a:t>C(</a:t>
            </a:r>
            <a:r>
              <a:rPr lang="en-US" dirty="0" err="1" smtClean="0"/>
              <a:t>n,n</a:t>
            </a:r>
            <a:r>
              <a:rPr lang="en-US" dirty="0" smtClean="0"/>
              <a:t>) at 12.0 MeV</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07433" y="1235612"/>
            <a:ext cx="1828800" cy="13716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7433" y="2855278"/>
            <a:ext cx="1828800" cy="1371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7433" y="4474944"/>
            <a:ext cx="1828800" cy="1371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1235612"/>
            <a:ext cx="1828800" cy="13716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1600" y="2855278"/>
            <a:ext cx="1828800" cy="13716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1600" y="4474944"/>
            <a:ext cx="1828800" cy="13716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5767" y="1235612"/>
            <a:ext cx="1828800" cy="137160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55767" y="4474944"/>
            <a:ext cx="1828800" cy="137160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55767" y="2855278"/>
            <a:ext cx="1828800" cy="1371600"/>
          </a:xfrm>
          <a:prstGeom prst="rect">
            <a:avLst/>
          </a:prstGeom>
        </p:spPr>
      </p:pic>
    </p:spTree>
    <p:extLst>
      <p:ext uri="{BB962C8B-B14F-4D97-AF65-F5344CB8AC3E}">
        <p14:creationId xmlns:p14="http://schemas.microsoft.com/office/powerpoint/2010/main" val="39636862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dirty="0" smtClean="0"/>
              <a:t>Error Comparisons </a:t>
            </a:r>
            <a:br>
              <a:rPr lang="en-US" dirty="0" smtClean="0"/>
            </a:br>
            <a:r>
              <a:rPr lang="en-US" baseline="30000" dirty="0" smtClean="0"/>
              <a:t>12</a:t>
            </a:r>
            <a:r>
              <a:rPr lang="en-US" dirty="0" smtClean="0"/>
              <a:t>C(</a:t>
            </a:r>
            <a:r>
              <a:rPr lang="en-US" dirty="0" err="1" smtClean="0"/>
              <a:t>p,p</a:t>
            </a:r>
            <a:r>
              <a:rPr lang="en-US" dirty="0" smtClean="0"/>
              <a:t>) at 14.03 MeV</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04381" y="1179341"/>
            <a:ext cx="1828800" cy="13716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4381" y="2911552"/>
            <a:ext cx="1828800" cy="1371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1179341"/>
            <a:ext cx="1828800" cy="1371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2911552"/>
            <a:ext cx="1828800" cy="13716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1600" y="4643763"/>
            <a:ext cx="1828800" cy="13716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8819" y="1179341"/>
            <a:ext cx="1828800" cy="13716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8819" y="4643763"/>
            <a:ext cx="1828800" cy="137160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8819" y="2911552"/>
            <a:ext cx="1828800" cy="1371600"/>
          </a:xfrm>
          <a:prstGeom prst="rect">
            <a:avLst/>
          </a:prstGeom>
        </p:spPr>
      </p:pic>
    </p:spTree>
    <p:extLst>
      <p:ext uri="{BB962C8B-B14F-4D97-AF65-F5344CB8AC3E}">
        <p14:creationId xmlns:p14="http://schemas.microsoft.com/office/powerpoint/2010/main" val="466104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dirty="0" smtClean="0"/>
              <a:t>Error Comparisons </a:t>
            </a:r>
            <a:br>
              <a:rPr lang="en-US" dirty="0" smtClean="0"/>
            </a:br>
            <a:r>
              <a:rPr lang="en-US" baseline="30000" dirty="0" smtClean="0"/>
              <a:t>12</a:t>
            </a:r>
            <a:r>
              <a:rPr lang="en-US" dirty="0" smtClean="0"/>
              <a:t>C(</a:t>
            </a:r>
            <a:r>
              <a:rPr lang="en-US" dirty="0" err="1" smtClean="0"/>
              <a:t>p,p</a:t>
            </a:r>
            <a:r>
              <a:rPr lang="en-US" dirty="0" smtClean="0"/>
              <a:t>) at 25.0 MeV</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02855" y="1123070"/>
            <a:ext cx="1828800" cy="13716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2855" y="2855278"/>
            <a:ext cx="1828800" cy="1371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2855" y="4587486"/>
            <a:ext cx="1828800" cy="1371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1123070"/>
            <a:ext cx="1828800" cy="13716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1600" y="2855278"/>
            <a:ext cx="1828800" cy="13716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1600" y="4587486"/>
            <a:ext cx="1828800" cy="13716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0345" y="1123070"/>
            <a:ext cx="1828800" cy="137160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60345" y="4587486"/>
            <a:ext cx="1828800" cy="137160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60345" y="2855278"/>
            <a:ext cx="1828800" cy="1371600"/>
          </a:xfrm>
          <a:prstGeom prst="rect">
            <a:avLst/>
          </a:prstGeom>
        </p:spPr>
      </p:pic>
    </p:spTree>
    <p:extLst>
      <p:ext uri="{BB962C8B-B14F-4D97-AF65-F5344CB8AC3E}">
        <p14:creationId xmlns:p14="http://schemas.microsoft.com/office/powerpoint/2010/main" val="1719528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baseline="30000" dirty="0" smtClean="0"/>
              <a:t>48</a:t>
            </a:r>
            <a:r>
              <a:rPr lang="en-US" dirty="0" smtClean="0"/>
              <a:t>Ca(</a:t>
            </a:r>
            <a:r>
              <a:rPr lang="en-US" dirty="0" err="1" smtClean="0"/>
              <a:t>n,n</a:t>
            </a:r>
            <a:r>
              <a:rPr lang="en-US" dirty="0" smtClean="0"/>
              <a:t>) at 12.0 MeV</a:t>
            </a:r>
            <a:br>
              <a:rPr lang="en-US" dirty="0" smtClean="0"/>
            </a:br>
            <a:r>
              <a:rPr lang="en-US" dirty="0" smtClean="0"/>
              <a:t>Posterior Distributions</a:t>
            </a:r>
            <a:endParaRPr lang="en-US" dirty="0"/>
          </a:p>
        </p:txBody>
      </p:sp>
      <p:sp>
        <p:nvSpPr>
          <p:cNvPr id="16" name="TextBox 15"/>
          <p:cNvSpPr txBox="1"/>
          <p:nvPr/>
        </p:nvSpPr>
        <p:spPr>
          <a:xfrm>
            <a:off x="253218" y="1702191"/>
            <a:ext cx="1336431" cy="646331"/>
          </a:xfrm>
          <a:prstGeom prst="rect">
            <a:avLst/>
          </a:prstGeom>
          <a:noFill/>
        </p:spPr>
        <p:txBody>
          <a:bodyPr wrap="square" rtlCol="0">
            <a:spAutoFit/>
          </a:bodyPr>
          <a:lstStyle/>
          <a:p>
            <a:r>
              <a:rPr lang="en-US" dirty="0" smtClean="0"/>
              <a:t>Real Volume</a:t>
            </a:r>
            <a:endParaRPr lang="en-US" dirty="0"/>
          </a:p>
        </p:txBody>
      </p:sp>
      <p:sp>
        <p:nvSpPr>
          <p:cNvPr id="17" name="TextBox 16"/>
          <p:cNvSpPr txBox="1"/>
          <p:nvPr/>
        </p:nvSpPr>
        <p:spPr>
          <a:xfrm>
            <a:off x="253216" y="3334780"/>
            <a:ext cx="1336431" cy="646331"/>
          </a:xfrm>
          <a:prstGeom prst="rect">
            <a:avLst/>
          </a:prstGeom>
          <a:noFill/>
        </p:spPr>
        <p:txBody>
          <a:bodyPr wrap="square" rtlCol="0">
            <a:spAutoFit/>
          </a:bodyPr>
          <a:lstStyle/>
          <a:p>
            <a:r>
              <a:rPr lang="en-US" dirty="0" smtClean="0"/>
              <a:t>Imaginary Surface</a:t>
            </a:r>
            <a:endParaRPr lang="en-US" dirty="0"/>
          </a:p>
        </p:txBody>
      </p:sp>
      <p:sp>
        <p:nvSpPr>
          <p:cNvPr id="18" name="TextBox 17"/>
          <p:cNvSpPr txBox="1"/>
          <p:nvPr/>
        </p:nvSpPr>
        <p:spPr>
          <a:xfrm>
            <a:off x="253217" y="4916338"/>
            <a:ext cx="1336431" cy="646331"/>
          </a:xfrm>
          <a:prstGeom prst="rect">
            <a:avLst/>
          </a:prstGeom>
          <a:noFill/>
        </p:spPr>
        <p:txBody>
          <a:bodyPr wrap="square" rtlCol="0">
            <a:spAutoFit/>
          </a:bodyPr>
          <a:lstStyle/>
          <a:p>
            <a:r>
              <a:rPr lang="en-US" dirty="0" smtClean="0"/>
              <a:t>Imaginary Volume</a:t>
            </a:r>
            <a:endParaRPr lang="en-US" dirty="0"/>
          </a:p>
        </p:txBody>
      </p:sp>
      <p:sp>
        <p:nvSpPr>
          <p:cNvPr id="21" name="TextBox 20"/>
          <p:cNvSpPr txBox="1"/>
          <p:nvPr/>
        </p:nvSpPr>
        <p:spPr>
          <a:xfrm>
            <a:off x="3889893" y="1702190"/>
            <a:ext cx="1106578" cy="646331"/>
          </a:xfrm>
          <a:prstGeom prst="rect">
            <a:avLst/>
          </a:prstGeom>
          <a:noFill/>
        </p:spPr>
        <p:txBody>
          <a:bodyPr wrap="square" rtlCol="0">
            <a:spAutoFit/>
          </a:bodyPr>
          <a:lstStyle/>
          <a:p>
            <a:r>
              <a:rPr lang="el-GR" dirty="0" smtClean="0">
                <a:latin typeface="Times New Roman" panose="02020603050405020304" pitchFamily="18" charset="0"/>
                <a:cs typeface="Times New Roman" panose="02020603050405020304" pitchFamily="18" charset="0"/>
              </a:rPr>
              <a:t>μ</a:t>
            </a:r>
            <a:r>
              <a:rPr lang="en-US" dirty="0" smtClean="0">
                <a:latin typeface="Times New Roman" panose="02020603050405020304" pitchFamily="18" charset="0"/>
                <a:cs typeface="Times New Roman" panose="02020603050405020304" pitchFamily="18" charset="0"/>
              </a:rPr>
              <a:t>=</a:t>
            </a:r>
            <a:r>
              <a:rPr lang="en-US" dirty="0" smtClean="0"/>
              <a:t>45.51</a:t>
            </a:r>
          </a:p>
          <a:p>
            <a:r>
              <a:rPr lang="el-GR" dirty="0" smtClean="0">
                <a:latin typeface="Times New Roman" panose="02020603050405020304" pitchFamily="18" charset="0"/>
                <a:cs typeface="Times New Roman" panose="02020603050405020304" pitchFamily="18" charset="0"/>
              </a:rPr>
              <a:t>σ</a:t>
            </a:r>
            <a:r>
              <a:rPr lang="en-US" dirty="0" smtClean="0">
                <a:latin typeface="Times New Roman" panose="02020603050405020304" pitchFamily="18" charset="0"/>
                <a:cs typeface="Times New Roman" panose="02020603050405020304" pitchFamily="18" charset="0"/>
              </a:rPr>
              <a:t>=</a:t>
            </a:r>
            <a:r>
              <a:rPr lang="en-US" dirty="0" smtClean="0"/>
              <a:t>2.74</a:t>
            </a:r>
            <a:endParaRPr lang="en-US" dirty="0"/>
          </a:p>
        </p:txBody>
      </p:sp>
      <p:sp>
        <p:nvSpPr>
          <p:cNvPr id="22" name="TextBox 21"/>
          <p:cNvSpPr txBox="1"/>
          <p:nvPr/>
        </p:nvSpPr>
        <p:spPr>
          <a:xfrm>
            <a:off x="3889893" y="3334780"/>
            <a:ext cx="877246" cy="646331"/>
          </a:xfrm>
          <a:prstGeom prst="rect">
            <a:avLst/>
          </a:prstGeom>
          <a:noFill/>
        </p:spPr>
        <p:txBody>
          <a:bodyPr wrap="square" rtlCol="0">
            <a:spAutoFit/>
          </a:bodyPr>
          <a:lstStyle/>
          <a:p>
            <a:r>
              <a:rPr lang="en-US" dirty="0" smtClean="0"/>
              <a:t>7.38</a:t>
            </a:r>
          </a:p>
          <a:p>
            <a:r>
              <a:rPr lang="en-US" dirty="0" smtClean="0"/>
              <a:t>0.54</a:t>
            </a:r>
            <a:endParaRPr lang="en-US" dirty="0"/>
          </a:p>
        </p:txBody>
      </p:sp>
      <p:sp>
        <p:nvSpPr>
          <p:cNvPr id="23" name="TextBox 22"/>
          <p:cNvSpPr txBox="1"/>
          <p:nvPr/>
        </p:nvSpPr>
        <p:spPr>
          <a:xfrm>
            <a:off x="3889894" y="4916337"/>
            <a:ext cx="877246" cy="646331"/>
          </a:xfrm>
          <a:prstGeom prst="rect">
            <a:avLst/>
          </a:prstGeom>
          <a:noFill/>
        </p:spPr>
        <p:txBody>
          <a:bodyPr wrap="square" rtlCol="0">
            <a:spAutoFit/>
          </a:bodyPr>
          <a:lstStyle/>
          <a:p>
            <a:r>
              <a:rPr lang="en-US" dirty="0" smtClean="0"/>
              <a:t>0.95</a:t>
            </a:r>
          </a:p>
          <a:p>
            <a:r>
              <a:rPr lang="en-US" dirty="0" smtClean="0"/>
              <a:t>0.09</a:t>
            </a:r>
            <a:endParaRPr lang="en-US" dirty="0"/>
          </a:p>
        </p:txBody>
      </p:sp>
      <p:sp>
        <p:nvSpPr>
          <p:cNvPr id="24" name="TextBox 23"/>
          <p:cNvSpPr txBox="1"/>
          <p:nvPr/>
        </p:nvSpPr>
        <p:spPr>
          <a:xfrm>
            <a:off x="7485183" y="1702190"/>
            <a:ext cx="877246" cy="646331"/>
          </a:xfrm>
          <a:prstGeom prst="rect">
            <a:avLst/>
          </a:prstGeom>
          <a:noFill/>
        </p:spPr>
        <p:txBody>
          <a:bodyPr wrap="square" rtlCol="0">
            <a:spAutoFit/>
          </a:bodyPr>
          <a:lstStyle/>
          <a:p>
            <a:r>
              <a:rPr lang="en-US" dirty="0" smtClean="0"/>
              <a:t>1.22</a:t>
            </a:r>
          </a:p>
          <a:p>
            <a:r>
              <a:rPr lang="en-US" dirty="0" smtClean="0"/>
              <a:t>0.05</a:t>
            </a:r>
            <a:endParaRPr lang="en-US" dirty="0"/>
          </a:p>
        </p:txBody>
      </p:sp>
      <p:sp>
        <p:nvSpPr>
          <p:cNvPr id="25" name="TextBox 24"/>
          <p:cNvSpPr txBox="1"/>
          <p:nvPr/>
        </p:nvSpPr>
        <p:spPr>
          <a:xfrm>
            <a:off x="7485183" y="3334780"/>
            <a:ext cx="877246" cy="646331"/>
          </a:xfrm>
          <a:prstGeom prst="rect">
            <a:avLst/>
          </a:prstGeom>
          <a:noFill/>
        </p:spPr>
        <p:txBody>
          <a:bodyPr wrap="square" rtlCol="0">
            <a:spAutoFit/>
          </a:bodyPr>
          <a:lstStyle/>
          <a:p>
            <a:r>
              <a:rPr lang="en-US" dirty="0" smtClean="0"/>
              <a:t>1.25</a:t>
            </a:r>
          </a:p>
          <a:p>
            <a:r>
              <a:rPr lang="en-US" dirty="0" smtClean="0"/>
              <a:t>0.08</a:t>
            </a:r>
            <a:endParaRPr lang="en-US" dirty="0"/>
          </a:p>
        </p:txBody>
      </p:sp>
      <p:sp>
        <p:nvSpPr>
          <p:cNvPr id="26" name="TextBox 25"/>
          <p:cNvSpPr txBox="1"/>
          <p:nvPr/>
        </p:nvSpPr>
        <p:spPr>
          <a:xfrm>
            <a:off x="7485184" y="4916337"/>
            <a:ext cx="877246" cy="646331"/>
          </a:xfrm>
          <a:prstGeom prst="rect">
            <a:avLst/>
          </a:prstGeom>
          <a:noFill/>
        </p:spPr>
        <p:txBody>
          <a:bodyPr wrap="square" rtlCol="0">
            <a:spAutoFit/>
          </a:bodyPr>
          <a:lstStyle/>
          <a:p>
            <a:r>
              <a:rPr lang="en-US" dirty="0" smtClean="0"/>
              <a:t>1.21</a:t>
            </a:r>
          </a:p>
          <a:p>
            <a:r>
              <a:rPr lang="en-US" dirty="0" smtClean="0"/>
              <a:t>0.12</a:t>
            </a:r>
            <a:endParaRPr lang="en-US" dirty="0"/>
          </a:p>
        </p:txBody>
      </p:sp>
      <p:sp>
        <p:nvSpPr>
          <p:cNvPr id="27" name="TextBox 26"/>
          <p:cNvSpPr txBox="1"/>
          <p:nvPr/>
        </p:nvSpPr>
        <p:spPr>
          <a:xfrm>
            <a:off x="10919781" y="1702190"/>
            <a:ext cx="877246" cy="646331"/>
          </a:xfrm>
          <a:prstGeom prst="rect">
            <a:avLst/>
          </a:prstGeom>
          <a:noFill/>
        </p:spPr>
        <p:txBody>
          <a:bodyPr wrap="square" rtlCol="0">
            <a:spAutoFit/>
          </a:bodyPr>
          <a:lstStyle/>
          <a:p>
            <a:r>
              <a:rPr lang="en-US" dirty="0" smtClean="0"/>
              <a:t>0.68</a:t>
            </a:r>
          </a:p>
          <a:p>
            <a:r>
              <a:rPr lang="en-US" dirty="0" smtClean="0"/>
              <a:t>0.06</a:t>
            </a:r>
            <a:endParaRPr lang="en-US" dirty="0"/>
          </a:p>
        </p:txBody>
      </p:sp>
      <p:sp>
        <p:nvSpPr>
          <p:cNvPr id="28" name="TextBox 27"/>
          <p:cNvSpPr txBox="1"/>
          <p:nvPr/>
        </p:nvSpPr>
        <p:spPr>
          <a:xfrm>
            <a:off x="10919781" y="3334780"/>
            <a:ext cx="877246" cy="646331"/>
          </a:xfrm>
          <a:prstGeom prst="rect">
            <a:avLst/>
          </a:prstGeom>
          <a:noFill/>
        </p:spPr>
        <p:txBody>
          <a:bodyPr wrap="square" rtlCol="0">
            <a:spAutoFit/>
          </a:bodyPr>
          <a:lstStyle/>
          <a:p>
            <a:r>
              <a:rPr lang="en-US" dirty="0" smtClean="0"/>
              <a:t>0.29</a:t>
            </a:r>
          </a:p>
          <a:p>
            <a:r>
              <a:rPr lang="en-US" dirty="0" smtClean="0"/>
              <a:t>0.04</a:t>
            </a:r>
            <a:endParaRPr lang="en-US" dirty="0"/>
          </a:p>
        </p:txBody>
      </p:sp>
      <p:sp>
        <p:nvSpPr>
          <p:cNvPr id="29" name="TextBox 28"/>
          <p:cNvSpPr txBox="1"/>
          <p:nvPr/>
        </p:nvSpPr>
        <p:spPr>
          <a:xfrm>
            <a:off x="10919781" y="4916336"/>
            <a:ext cx="877246" cy="646331"/>
          </a:xfrm>
          <a:prstGeom prst="rect">
            <a:avLst/>
          </a:prstGeom>
          <a:noFill/>
        </p:spPr>
        <p:txBody>
          <a:bodyPr wrap="square" rtlCol="0">
            <a:spAutoFit/>
          </a:bodyPr>
          <a:lstStyle/>
          <a:p>
            <a:r>
              <a:rPr lang="en-US" dirty="0" smtClean="0"/>
              <a:t>0.60</a:t>
            </a:r>
          </a:p>
          <a:p>
            <a:r>
              <a:rPr lang="en-US" dirty="0" smtClean="0"/>
              <a:t>0.06</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8741" y="1390588"/>
            <a:ext cx="2164439" cy="1371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8740" y="2972145"/>
            <a:ext cx="2164439" cy="13716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8739" y="4553701"/>
            <a:ext cx="2164439" cy="137160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3779" y="1390588"/>
            <a:ext cx="2164439" cy="1371600"/>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13777" y="2972145"/>
            <a:ext cx="2164439" cy="1371600"/>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96471" y="4553701"/>
            <a:ext cx="2164439" cy="1371600"/>
          </a:xfrm>
          <a:prstGeom prst="rect">
            <a:avLst/>
          </a:prstGeom>
        </p:spPr>
      </p:pic>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78815" y="1390588"/>
            <a:ext cx="2164439" cy="1371600"/>
          </a:xfrm>
          <a:prstGeom prst="rect">
            <a:avLst/>
          </a:prstGeom>
        </p:spPr>
      </p:pic>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78814" y="4553701"/>
            <a:ext cx="2164439" cy="1371600"/>
          </a:xfrm>
          <a:prstGeom prst="rect">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78813" y="2972144"/>
            <a:ext cx="2164439" cy="1371600"/>
          </a:xfrm>
          <a:prstGeom prst="rect">
            <a:avLst/>
          </a:prstGeom>
        </p:spPr>
      </p:pic>
      <p:sp>
        <p:nvSpPr>
          <p:cNvPr id="34" name="Rectangle 33"/>
          <p:cNvSpPr/>
          <p:nvPr/>
        </p:nvSpPr>
        <p:spPr>
          <a:xfrm>
            <a:off x="196948" y="1361948"/>
            <a:ext cx="11698553" cy="142887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96947" y="2943505"/>
            <a:ext cx="11698553" cy="1428877"/>
          </a:xfrm>
          <a:prstGeom prst="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96948" y="4525062"/>
            <a:ext cx="11698553" cy="1428877"/>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205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dirty="0" smtClean="0"/>
              <a:t>Error Comparisons </a:t>
            </a:r>
            <a:br>
              <a:rPr lang="en-US" dirty="0" smtClean="0"/>
            </a:br>
            <a:r>
              <a:rPr lang="en-US" baseline="30000" dirty="0" smtClean="0"/>
              <a:t>12</a:t>
            </a:r>
            <a:r>
              <a:rPr lang="en-US" dirty="0" smtClean="0"/>
              <a:t>C(</a:t>
            </a:r>
            <a:r>
              <a:rPr lang="en-US" dirty="0" err="1" smtClean="0"/>
              <a:t>d,d</a:t>
            </a:r>
            <a:r>
              <a:rPr lang="en-US" dirty="0" smtClean="0"/>
              <a:t>) at 23.2 MeV</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62178" y="1160580"/>
            <a:ext cx="1828800" cy="13716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2178" y="2857264"/>
            <a:ext cx="1828800" cy="1371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1160580"/>
            <a:ext cx="1828800" cy="1371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2857264"/>
            <a:ext cx="1828800" cy="13716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4553948"/>
            <a:ext cx="1828800" cy="1371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1022" y="1160580"/>
            <a:ext cx="1828800" cy="13716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5275" y="4553948"/>
            <a:ext cx="1828800" cy="13716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5275" y="2857264"/>
            <a:ext cx="1828800" cy="1371600"/>
          </a:xfrm>
          <a:prstGeom prst="rect">
            <a:avLst/>
          </a:prstGeom>
        </p:spPr>
      </p:pic>
    </p:spTree>
    <p:extLst>
      <p:ext uri="{BB962C8B-B14F-4D97-AF65-F5344CB8AC3E}">
        <p14:creationId xmlns:p14="http://schemas.microsoft.com/office/powerpoint/2010/main" val="24845695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Factors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67891" y="1214652"/>
            <a:ext cx="5730460" cy="4732308"/>
          </a:xfrm>
          <a:prstGeom prst="rect">
            <a:avLst/>
          </a:prstGeom>
        </p:spPr>
      </p:pic>
      <p:pic>
        <p:nvPicPr>
          <p:cNvPr id="5" name="Picture 4"/>
          <p:cNvPicPr>
            <a:picLocks noChangeAspect="1"/>
          </p:cNvPicPr>
          <p:nvPr/>
        </p:nvPicPr>
        <p:blipFill>
          <a:blip r:embed="rId3"/>
          <a:stretch>
            <a:fillRect/>
          </a:stretch>
        </p:blipFill>
        <p:spPr>
          <a:xfrm>
            <a:off x="6444895" y="1214652"/>
            <a:ext cx="5124581" cy="4732308"/>
          </a:xfrm>
          <a:prstGeom prst="rect">
            <a:avLst/>
          </a:prstGeom>
        </p:spPr>
      </p:pic>
    </p:spTree>
    <p:extLst>
      <p:ext uri="{BB962C8B-B14F-4D97-AF65-F5344CB8AC3E}">
        <p14:creationId xmlns:p14="http://schemas.microsoft.com/office/powerpoint/2010/main" val="8614870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 Least Squares</a:t>
            </a:r>
            <a:endParaRPr lang="en-US" dirty="0"/>
          </a:p>
        </p:txBody>
      </p:sp>
      <p:sp>
        <p:nvSpPr>
          <p:cNvPr id="3" name="Content Placeholder 2"/>
          <p:cNvSpPr>
            <a:spLocks noGrp="1"/>
          </p:cNvSpPr>
          <p:nvPr>
            <p:ph idx="1"/>
          </p:nvPr>
        </p:nvSpPr>
        <p:spPr/>
        <p:txBody>
          <a:bodyPr/>
          <a:lstStyle/>
          <a:p>
            <a:r>
              <a:rPr lang="en-US" dirty="0" smtClean="0"/>
              <a:t>Have n observable pairs (</a:t>
            </a:r>
            <a:r>
              <a:rPr lang="en-US" dirty="0"/>
              <a:t>d</a:t>
            </a:r>
            <a:r>
              <a:rPr lang="en-US" baseline="-25000" dirty="0" smtClean="0"/>
              <a:t>i</a:t>
            </a:r>
            <a:r>
              <a:rPr lang="en-US" dirty="0" smtClean="0"/>
              <a:t>,</a:t>
            </a:r>
            <a:r>
              <a:rPr lang="el-GR" dirty="0" smtClean="0"/>
              <a:t>θ</a:t>
            </a:r>
            <a:r>
              <a:rPr lang="en-US" baseline="-25000" dirty="0" err="1" smtClean="0"/>
              <a:t>i</a:t>
            </a:r>
            <a:r>
              <a:rPr lang="en-US" dirty="0" smtClean="0"/>
              <a:t>) that are linked by a true function, µ(</a:t>
            </a:r>
            <a:r>
              <a:rPr lang="el-GR" dirty="0" smtClean="0"/>
              <a:t>θ</a:t>
            </a:r>
            <a:r>
              <a:rPr lang="en-US" baseline="-25000" dirty="0" err="1" smtClean="0"/>
              <a:t>i</a:t>
            </a:r>
            <a:r>
              <a:rPr lang="en-US" dirty="0" smtClean="0"/>
              <a:t>), such that:</a:t>
            </a:r>
          </a:p>
          <a:p>
            <a:endParaRPr lang="en-US" dirty="0" smtClean="0"/>
          </a:p>
          <a:p>
            <a:r>
              <a:rPr lang="en-US" dirty="0" smtClean="0"/>
              <a:t>In not knowing the true function, we create a model, m(</a:t>
            </a:r>
            <a:r>
              <a:rPr lang="en-US" b="1" dirty="0" smtClean="0"/>
              <a:t>x</a:t>
            </a:r>
            <a:r>
              <a:rPr lang="en-US" dirty="0" smtClean="0"/>
              <a:t>,</a:t>
            </a:r>
            <a:r>
              <a:rPr lang="el-GR" dirty="0" smtClean="0"/>
              <a:t>θ</a:t>
            </a:r>
            <a:r>
              <a:rPr lang="en-US" baseline="-25000" dirty="0" err="1" smtClean="0"/>
              <a:t>i</a:t>
            </a:r>
            <a:r>
              <a:rPr lang="en-US" dirty="0" smtClean="0"/>
              <a:t>), to describe the data</a:t>
            </a:r>
          </a:p>
          <a:p>
            <a:endParaRPr lang="en-US" dirty="0"/>
          </a:p>
          <a:p>
            <a:r>
              <a:rPr lang="en-US" dirty="0" smtClean="0"/>
              <a:t>In fitting the model to the observables, the goal is to minimize the residuals</a:t>
            </a:r>
          </a:p>
          <a:p>
            <a:endParaRPr lang="en-US" dirty="0"/>
          </a:p>
          <a:p>
            <a:r>
              <a:rPr lang="en-US" dirty="0" smtClean="0"/>
              <a:t>For uncorrelated observables</a:t>
            </a:r>
          </a:p>
          <a:p>
            <a:endParaRPr lang="en-US" dirty="0"/>
          </a:p>
          <a:p>
            <a:endParaRPr lang="en-US" dirty="0"/>
          </a:p>
          <a:p>
            <a:endParaRPr lang="en-US" dirty="0" smtClean="0"/>
          </a:p>
          <a:p>
            <a:endParaRPr lang="en-US" dirty="0"/>
          </a:p>
        </p:txBody>
      </p:sp>
      <p:sp>
        <p:nvSpPr>
          <p:cNvPr id="7" name="TextBox 6"/>
          <p:cNvSpPr txBox="1"/>
          <p:nvPr/>
        </p:nvSpPr>
        <p:spPr>
          <a:xfrm>
            <a:off x="1416422" y="5223752"/>
            <a:ext cx="2868706" cy="369332"/>
          </a:xfrm>
          <a:prstGeom prst="rect">
            <a:avLst/>
          </a:prstGeom>
          <a:noFill/>
        </p:spPr>
        <p:txBody>
          <a:bodyPr wrap="square" rtlCol="0">
            <a:spAutoFit/>
          </a:bodyPr>
          <a:lstStyle/>
          <a:p>
            <a:r>
              <a:rPr lang="en-US" dirty="0" smtClean="0">
                <a:solidFill>
                  <a:srgbClr val="0070C0"/>
                </a:solidFill>
              </a:rPr>
              <a:t>Minimizing the residuals</a:t>
            </a:r>
            <a:endParaRPr lang="en-US" dirty="0">
              <a:solidFill>
                <a:srgbClr val="0070C0"/>
              </a:solidFill>
            </a:endParaRPr>
          </a:p>
        </p:txBody>
      </p:sp>
      <p:pic>
        <p:nvPicPr>
          <p:cNvPr id="11" name="Picture 10"/>
          <p:cNvPicPr>
            <a:picLocks noChangeAspect="1"/>
          </p:cNvPicPr>
          <p:nvPr/>
        </p:nvPicPr>
        <p:blipFill>
          <a:blip r:embed="rId3"/>
          <a:stretch>
            <a:fillRect/>
          </a:stretch>
        </p:blipFill>
        <p:spPr>
          <a:xfrm>
            <a:off x="9778448" y="981569"/>
            <a:ext cx="1752600" cy="371475"/>
          </a:xfrm>
          <a:prstGeom prst="rect">
            <a:avLst/>
          </a:prstGeom>
        </p:spPr>
      </p:pic>
      <p:pic>
        <p:nvPicPr>
          <p:cNvPr id="12" name="Picture 11"/>
          <p:cNvPicPr>
            <a:picLocks noChangeAspect="1"/>
          </p:cNvPicPr>
          <p:nvPr/>
        </p:nvPicPr>
        <p:blipFill>
          <a:blip r:embed="rId4"/>
          <a:stretch>
            <a:fillRect/>
          </a:stretch>
        </p:blipFill>
        <p:spPr>
          <a:xfrm>
            <a:off x="6130927" y="1383271"/>
            <a:ext cx="1704975" cy="504825"/>
          </a:xfrm>
          <a:prstGeom prst="rect">
            <a:avLst/>
          </a:prstGeom>
        </p:spPr>
      </p:pic>
      <p:pic>
        <p:nvPicPr>
          <p:cNvPr id="13" name="Picture 12"/>
          <p:cNvPicPr>
            <a:picLocks noChangeAspect="1"/>
          </p:cNvPicPr>
          <p:nvPr/>
        </p:nvPicPr>
        <p:blipFill>
          <a:blip r:embed="rId5"/>
          <a:stretch>
            <a:fillRect/>
          </a:stretch>
        </p:blipFill>
        <p:spPr>
          <a:xfrm>
            <a:off x="1760164" y="2175532"/>
            <a:ext cx="2181225" cy="571500"/>
          </a:xfrm>
          <a:prstGeom prst="rect">
            <a:avLst/>
          </a:prstGeom>
        </p:spPr>
      </p:pic>
      <p:sp>
        <p:nvSpPr>
          <p:cNvPr id="14" name="TextBox 10"/>
          <p:cNvSpPr txBox="1">
            <a:spLocks noChangeArrowheads="1"/>
          </p:cNvSpPr>
          <p:nvPr/>
        </p:nvSpPr>
        <p:spPr bwMode="auto">
          <a:xfrm>
            <a:off x="7273372" y="6180043"/>
            <a:ext cx="471984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a:solidFill>
                  <a:schemeClr val="tx1"/>
                </a:solidFill>
              </a:rPr>
              <a:t>S.M. Wild, J. Sarich, N. </a:t>
            </a:r>
            <a:r>
              <a:rPr lang="en-US" altLang="en-US" sz="1200" dirty="0" err="1">
                <a:solidFill>
                  <a:schemeClr val="tx1"/>
                </a:solidFill>
              </a:rPr>
              <a:t>Schunck</a:t>
            </a:r>
            <a:r>
              <a:rPr lang="en-US" altLang="en-US" sz="1200" dirty="0">
                <a:solidFill>
                  <a:schemeClr val="tx1"/>
                </a:solidFill>
              </a:rPr>
              <a:t>, J. Phys. G:  </a:t>
            </a:r>
            <a:r>
              <a:rPr lang="en-US" altLang="en-US" sz="1200" dirty="0" err="1">
                <a:solidFill>
                  <a:schemeClr val="tx1"/>
                </a:solidFill>
              </a:rPr>
              <a:t>Nucl</a:t>
            </a:r>
            <a:r>
              <a:rPr lang="en-US" altLang="en-US" sz="1200" dirty="0">
                <a:solidFill>
                  <a:schemeClr val="tx1"/>
                </a:solidFill>
              </a:rPr>
              <a:t>. Part. Phys. </a:t>
            </a:r>
            <a:r>
              <a:rPr lang="en-US" altLang="en-US" sz="1200" b="1" dirty="0">
                <a:solidFill>
                  <a:schemeClr val="tx1"/>
                </a:solidFill>
              </a:rPr>
              <a:t>42</a:t>
            </a:r>
            <a:r>
              <a:rPr lang="en-US" altLang="en-US" sz="1200" dirty="0">
                <a:solidFill>
                  <a:schemeClr val="tx1"/>
                </a:solidFill>
              </a:rPr>
              <a:t> 034031 (2015)</a:t>
            </a:r>
          </a:p>
        </p:txBody>
      </p:sp>
      <p:pic>
        <p:nvPicPr>
          <p:cNvPr id="9" name="Picture 8"/>
          <p:cNvPicPr>
            <a:picLocks noChangeAspect="1"/>
          </p:cNvPicPr>
          <p:nvPr/>
        </p:nvPicPr>
        <p:blipFill>
          <a:blip r:embed="rId6"/>
          <a:stretch>
            <a:fillRect/>
          </a:stretch>
        </p:blipFill>
        <p:spPr>
          <a:xfrm>
            <a:off x="2301688" y="1416609"/>
            <a:ext cx="2628900" cy="495300"/>
          </a:xfrm>
          <a:prstGeom prst="rect">
            <a:avLst/>
          </a:prstGeom>
        </p:spPr>
      </p:pic>
      <p:pic>
        <p:nvPicPr>
          <p:cNvPr id="10" name="Picture 9"/>
          <p:cNvPicPr>
            <a:picLocks noChangeAspect="1"/>
          </p:cNvPicPr>
          <p:nvPr/>
        </p:nvPicPr>
        <p:blipFill>
          <a:blip r:embed="rId7"/>
          <a:stretch>
            <a:fillRect/>
          </a:stretch>
        </p:blipFill>
        <p:spPr>
          <a:xfrm>
            <a:off x="6130648" y="4158205"/>
            <a:ext cx="5086350" cy="447675"/>
          </a:xfrm>
          <a:prstGeom prst="rect">
            <a:avLst/>
          </a:prstGeom>
        </p:spPr>
      </p:pic>
      <p:pic>
        <p:nvPicPr>
          <p:cNvPr id="15" name="Picture 14"/>
          <p:cNvPicPr>
            <a:picLocks noChangeAspect="1"/>
          </p:cNvPicPr>
          <p:nvPr/>
        </p:nvPicPr>
        <p:blipFill>
          <a:blip r:embed="rId8"/>
          <a:stretch>
            <a:fillRect/>
          </a:stretch>
        </p:blipFill>
        <p:spPr>
          <a:xfrm>
            <a:off x="6445526" y="4793464"/>
            <a:ext cx="447675" cy="371475"/>
          </a:xfrm>
          <a:prstGeom prst="rect">
            <a:avLst/>
          </a:prstGeom>
        </p:spPr>
      </p:pic>
      <p:pic>
        <p:nvPicPr>
          <p:cNvPr id="16" name="Picture 15"/>
          <p:cNvPicPr>
            <a:picLocks noChangeAspect="1"/>
          </p:cNvPicPr>
          <p:nvPr/>
        </p:nvPicPr>
        <p:blipFill>
          <a:blip r:embed="rId9"/>
          <a:stretch>
            <a:fillRect/>
          </a:stretch>
        </p:blipFill>
        <p:spPr>
          <a:xfrm>
            <a:off x="1188663" y="4158205"/>
            <a:ext cx="3324225" cy="933450"/>
          </a:xfrm>
          <a:prstGeom prst="rect">
            <a:avLst/>
          </a:prstGeom>
        </p:spPr>
      </p:pic>
      <p:sp>
        <p:nvSpPr>
          <p:cNvPr id="6" name="Oval 5"/>
          <p:cNvSpPr/>
          <p:nvPr/>
        </p:nvSpPr>
        <p:spPr>
          <a:xfrm>
            <a:off x="2590800" y="4123765"/>
            <a:ext cx="1559859" cy="797859"/>
          </a:xfrm>
          <a:prstGeom prst="ellipse">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6932390" y="4986939"/>
            <a:ext cx="604879" cy="0"/>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726856" y="4819590"/>
            <a:ext cx="2927892" cy="369332"/>
          </a:xfrm>
          <a:prstGeom prst="rect">
            <a:avLst/>
          </a:prstGeom>
          <a:noFill/>
        </p:spPr>
        <p:txBody>
          <a:bodyPr wrap="square" rtlCol="0">
            <a:spAutoFit/>
          </a:bodyPr>
          <a:lstStyle/>
          <a:p>
            <a:r>
              <a:rPr lang="en-US" dirty="0" smtClean="0"/>
              <a:t>Best fit set of parameters</a:t>
            </a:r>
            <a:endParaRPr lang="en-US" dirty="0"/>
          </a:p>
        </p:txBody>
      </p:sp>
    </p:spTree>
    <p:extLst>
      <p:ext uri="{BB962C8B-B14F-4D97-AF65-F5344CB8AC3E}">
        <p14:creationId xmlns:p14="http://schemas.microsoft.com/office/powerpoint/2010/main" val="29631158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Confidence Bands</a:t>
            </a:r>
            <a:endParaRPr lang="en-US" dirty="0"/>
          </a:p>
        </p:txBody>
      </p:sp>
      <p:sp>
        <p:nvSpPr>
          <p:cNvPr id="3" name="Content Placeholder 2"/>
          <p:cNvSpPr>
            <a:spLocks noGrp="1"/>
          </p:cNvSpPr>
          <p:nvPr>
            <p:ph idx="1"/>
          </p:nvPr>
        </p:nvSpPr>
        <p:spPr/>
        <p:txBody>
          <a:bodyPr/>
          <a:lstStyle/>
          <a:p>
            <a:r>
              <a:rPr lang="en-US" dirty="0" smtClean="0"/>
              <a:t>Minimize the residuals</a:t>
            </a:r>
          </a:p>
          <a:p>
            <a:endParaRPr lang="en-US" dirty="0"/>
          </a:p>
          <a:p>
            <a:r>
              <a:rPr lang="en-US" dirty="0" smtClean="0"/>
              <a:t>Variation around the best fit are described by a normal distribution</a:t>
            </a:r>
          </a:p>
          <a:p>
            <a:endParaRPr lang="en-US" dirty="0"/>
          </a:p>
          <a:p>
            <a:endParaRPr lang="en-US" dirty="0" smtClean="0"/>
          </a:p>
          <a:p>
            <a:endParaRPr lang="en-US" dirty="0"/>
          </a:p>
          <a:p>
            <a:endParaRPr lang="en-US" dirty="0" smtClean="0"/>
          </a:p>
          <a:p>
            <a:endParaRPr lang="en-US" dirty="0" smtClean="0"/>
          </a:p>
          <a:p>
            <a:r>
              <a:rPr lang="en-US" dirty="0" smtClean="0"/>
              <a:t>Pull 200 sets from this distribution and run them through the model </a:t>
            </a:r>
          </a:p>
          <a:p>
            <a:endParaRPr lang="en-US" dirty="0" smtClean="0"/>
          </a:p>
          <a:p>
            <a:r>
              <a:rPr lang="en-US" dirty="0" smtClean="0"/>
              <a:t>Create 95% confidence bands by removing the top 2.5% and bottom 2.5% of the calculations at each angle</a:t>
            </a:r>
          </a:p>
          <a:p>
            <a:endParaRPr lang="en-US" dirty="0"/>
          </a:p>
          <a:p>
            <a:endParaRPr lang="en-US" dirty="0"/>
          </a:p>
        </p:txBody>
      </p:sp>
      <p:pic>
        <p:nvPicPr>
          <p:cNvPr id="4" name="Picture 3"/>
          <p:cNvPicPr>
            <a:picLocks noChangeAspect="1"/>
          </p:cNvPicPr>
          <p:nvPr/>
        </p:nvPicPr>
        <p:blipFill>
          <a:blip r:embed="rId3"/>
          <a:stretch>
            <a:fillRect/>
          </a:stretch>
        </p:blipFill>
        <p:spPr>
          <a:xfrm>
            <a:off x="871639" y="2552106"/>
            <a:ext cx="6524625" cy="1028700"/>
          </a:xfrm>
          <a:prstGeom prst="rect">
            <a:avLst/>
          </a:prstGeom>
        </p:spPr>
      </p:pic>
      <p:pic>
        <p:nvPicPr>
          <p:cNvPr id="5" name="Picture 4"/>
          <p:cNvPicPr>
            <a:picLocks noChangeAspect="1"/>
          </p:cNvPicPr>
          <p:nvPr/>
        </p:nvPicPr>
        <p:blipFill>
          <a:blip r:embed="rId4"/>
          <a:stretch>
            <a:fillRect/>
          </a:stretch>
        </p:blipFill>
        <p:spPr>
          <a:xfrm>
            <a:off x="8723283" y="1067099"/>
            <a:ext cx="3263927" cy="1049801"/>
          </a:xfrm>
          <a:prstGeom prst="rect">
            <a:avLst/>
          </a:prstGeom>
        </p:spPr>
      </p:pic>
      <p:pic>
        <p:nvPicPr>
          <p:cNvPr id="6" name="Picture 5"/>
          <p:cNvPicPr>
            <a:picLocks noChangeAspect="1"/>
          </p:cNvPicPr>
          <p:nvPr/>
        </p:nvPicPr>
        <p:blipFill>
          <a:blip r:embed="rId5"/>
          <a:stretch>
            <a:fillRect/>
          </a:stretch>
        </p:blipFill>
        <p:spPr>
          <a:xfrm>
            <a:off x="8819758" y="2356710"/>
            <a:ext cx="1466850" cy="542925"/>
          </a:xfrm>
          <a:prstGeom prst="rect">
            <a:avLst/>
          </a:prstGeom>
        </p:spPr>
      </p:pic>
      <p:pic>
        <p:nvPicPr>
          <p:cNvPr id="7" name="Picture 6"/>
          <p:cNvPicPr>
            <a:picLocks noChangeAspect="1"/>
          </p:cNvPicPr>
          <p:nvPr/>
        </p:nvPicPr>
        <p:blipFill>
          <a:blip r:embed="rId6"/>
          <a:stretch>
            <a:fillRect/>
          </a:stretch>
        </p:blipFill>
        <p:spPr>
          <a:xfrm>
            <a:off x="7600558" y="2992173"/>
            <a:ext cx="3905250" cy="828675"/>
          </a:xfrm>
          <a:prstGeom prst="rect">
            <a:avLst/>
          </a:prstGeom>
        </p:spPr>
      </p:pic>
    </p:spTree>
    <p:extLst>
      <p:ext uri="{BB962C8B-B14F-4D97-AF65-F5344CB8AC3E}">
        <p14:creationId xmlns:p14="http://schemas.microsoft.com/office/powerpoint/2010/main" val="25378573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Correlations in the Model</a:t>
            </a:r>
            <a:endParaRPr lang="en-US" dirty="0"/>
          </a:p>
        </p:txBody>
      </p:sp>
      <p:sp>
        <p:nvSpPr>
          <p:cNvPr id="5" name="TextBox 4"/>
          <p:cNvSpPr txBox="1"/>
          <p:nvPr/>
        </p:nvSpPr>
        <p:spPr>
          <a:xfrm>
            <a:off x="7519845" y="3587023"/>
            <a:ext cx="3863787" cy="1477328"/>
          </a:xfrm>
          <a:prstGeom prst="rect">
            <a:avLst/>
          </a:prstGeom>
          <a:noFill/>
        </p:spPr>
        <p:txBody>
          <a:bodyPr wrap="square" rtlCol="0">
            <a:spAutoFit/>
          </a:bodyPr>
          <a:lstStyle/>
          <a:p>
            <a:r>
              <a:rPr lang="en-US" dirty="0" smtClean="0">
                <a:solidFill>
                  <a:srgbClr val="C00000"/>
                </a:solidFill>
              </a:rPr>
              <a:t>Angular correlations of 200 parameter pulls through the model</a:t>
            </a:r>
          </a:p>
          <a:p>
            <a:endParaRPr lang="en-US" dirty="0">
              <a:solidFill>
                <a:srgbClr val="002060"/>
              </a:solidFill>
            </a:endParaRPr>
          </a:p>
          <a:p>
            <a:r>
              <a:rPr lang="en-US" dirty="0" smtClean="0">
                <a:solidFill>
                  <a:srgbClr val="002060"/>
                </a:solidFill>
              </a:rPr>
              <a:t>Distribution of cross section values at the experimental angles</a:t>
            </a:r>
            <a:endParaRPr lang="en-US" dirty="0">
              <a:solidFill>
                <a:srgbClr val="002060"/>
              </a:solidFill>
            </a:endParaRPr>
          </a:p>
        </p:txBody>
      </p:sp>
      <p:sp>
        <p:nvSpPr>
          <p:cNvPr id="7" name="TextBox 3"/>
          <p:cNvSpPr txBox="1">
            <a:spLocks noChangeArrowheads="1"/>
          </p:cNvSpPr>
          <p:nvPr/>
        </p:nvSpPr>
        <p:spPr bwMode="auto">
          <a:xfrm>
            <a:off x="1168927" y="6069104"/>
            <a:ext cx="36307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smtClean="0">
                <a:solidFill>
                  <a:schemeClr val="tx1"/>
                </a:solidFill>
              </a:rPr>
              <a:t>S.M. Wild, Private Communication, October 2015</a:t>
            </a:r>
            <a:endParaRPr lang="en-US" altLang="en-US" sz="1200" dirty="0">
              <a:solidFill>
                <a:schemeClr val="tx1"/>
              </a:solidFill>
            </a:endParaRPr>
          </a:p>
        </p:txBody>
      </p:sp>
      <p:sp>
        <p:nvSpPr>
          <p:cNvPr id="9" name="TextBox 14"/>
          <p:cNvSpPr txBox="1">
            <a:spLocks noChangeArrowheads="1"/>
          </p:cNvSpPr>
          <p:nvPr/>
        </p:nvSpPr>
        <p:spPr bwMode="auto">
          <a:xfrm>
            <a:off x="7190534" y="6115228"/>
            <a:ext cx="4920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a:solidFill>
                  <a:schemeClr val="tx1"/>
                </a:solidFill>
              </a:rPr>
              <a:t>I.J. Thompson and F.M. Nunes, </a:t>
            </a:r>
            <a:r>
              <a:rPr lang="en-US" altLang="en-US" sz="1200" i="1" dirty="0">
                <a:solidFill>
                  <a:schemeClr val="tx1"/>
                </a:solidFill>
              </a:rPr>
              <a:t>Nuclear Reactions for Astrophysics</a:t>
            </a:r>
            <a:r>
              <a:rPr lang="en-US" altLang="en-US" sz="1200" dirty="0">
                <a:solidFill>
                  <a:schemeClr val="tx1"/>
                </a:solidFill>
              </a:rPr>
              <a:t>, (Cambridge University Press, Cambridge, 2009)</a:t>
            </a:r>
          </a:p>
        </p:txBody>
      </p:sp>
      <p:sp>
        <p:nvSpPr>
          <p:cNvPr id="3" name="TextBox 2"/>
          <p:cNvSpPr txBox="1"/>
          <p:nvPr/>
        </p:nvSpPr>
        <p:spPr>
          <a:xfrm>
            <a:off x="7663278" y="2611569"/>
            <a:ext cx="3576918" cy="369332"/>
          </a:xfrm>
          <a:prstGeom prst="rect">
            <a:avLst/>
          </a:prstGeom>
          <a:noFill/>
        </p:spPr>
        <p:txBody>
          <a:bodyPr wrap="square" rtlCol="0">
            <a:spAutoFit/>
          </a:bodyPr>
          <a:lstStyle/>
          <a:p>
            <a:r>
              <a:rPr lang="en-US" dirty="0" smtClean="0"/>
              <a:t>Elastic Differential Cross Section</a:t>
            </a:r>
            <a:endParaRPr lang="en-US" dirty="0"/>
          </a:p>
        </p:txBody>
      </p:sp>
      <p:grpSp>
        <p:nvGrpSpPr>
          <p:cNvPr id="11" name="Group 10"/>
          <p:cNvGrpSpPr/>
          <p:nvPr/>
        </p:nvGrpSpPr>
        <p:grpSpPr>
          <a:xfrm>
            <a:off x="580572" y="1015251"/>
            <a:ext cx="6738471" cy="5053853"/>
            <a:chOff x="580572" y="1015251"/>
            <a:chExt cx="6738471" cy="5053853"/>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2" y="1015251"/>
              <a:ext cx="6738471" cy="5053853"/>
            </a:xfrm>
            <a:prstGeom prst="rect">
              <a:avLst/>
            </a:prstGeom>
          </p:spPr>
        </p:pic>
        <p:sp>
          <p:nvSpPr>
            <p:cNvPr id="8" name="Rectangle 7"/>
            <p:cNvSpPr/>
            <p:nvPr/>
          </p:nvSpPr>
          <p:spPr>
            <a:xfrm>
              <a:off x="1168927" y="5551055"/>
              <a:ext cx="5656746" cy="34174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rot="16200000">
              <a:off x="-1142386" y="3369863"/>
              <a:ext cx="4775202" cy="34174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2" name="TextBox 11"/>
          <p:cNvSpPr txBox="1"/>
          <p:nvPr/>
        </p:nvSpPr>
        <p:spPr>
          <a:xfrm>
            <a:off x="939122" y="1374939"/>
            <a:ext cx="507567" cy="307777"/>
          </a:xfrm>
          <a:prstGeom prst="rect">
            <a:avLst/>
          </a:prstGeom>
          <a:noFill/>
        </p:spPr>
        <p:txBody>
          <a:bodyPr wrap="square" rtlCol="0">
            <a:spAutoFit/>
          </a:bodyPr>
          <a:lstStyle/>
          <a:p>
            <a:r>
              <a:rPr lang="en-US" sz="1400" dirty="0" smtClean="0"/>
              <a:t>22</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13" name="TextBox 12"/>
          <p:cNvSpPr txBox="1"/>
          <p:nvPr/>
        </p:nvSpPr>
        <p:spPr>
          <a:xfrm>
            <a:off x="939122" y="1616979"/>
            <a:ext cx="507567" cy="307777"/>
          </a:xfrm>
          <a:prstGeom prst="rect">
            <a:avLst/>
          </a:prstGeom>
          <a:noFill/>
        </p:spPr>
        <p:txBody>
          <a:bodyPr wrap="square" rtlCol="0">
            <a:spAutoFit/>
          </a:bodyPr>
          <a:lstStyle/>
          <a:p>
            <a:r>
              <a:rPr lang="en-US" sz="1400" dirty="0" smtClean="0"/>
              <a:t>27</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14" name="TextBox 13"/>
          <p:cNvSpPr txBox="1"/>
          <p:nvPr/>
        </p:nvSpPr>
        <p:spPr>
          <a:xfrm>
            <a:off x="939122" y="1839450"/>
            <a:ext cx="507567" cy="307777"/>
          </a:xfrm>
          <a:prstGeom prst="rect">
            <a:avLst/>
          </a:prstGeom>
          <a:noFill/>
        </p:spPr>
        <p:txBody>
          <a:bodyPr wrap="square" rtlCol="0">
            <a:spAutoFit/>
          </a:bodyPr>
          <a:lstStyle/>
          <a:p>
            <a:r>
              <a:rPr lang="en-US" sz="1400" dirty="0" smtClean="0"/>
              <a:t>32</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15" name="TextBox 14"/>
          <p:cNvSpPr txBox="1"/>
          <p:nvPr/>
        </p:nvSpPr>
        <p:spPr>
          <a:xfrm>
            <a:off x="939122" y="2075650"/>
            <a:ext cx="507567" cy="307777"/>
          </a:xfrm>
          <a:prstGeom prst="rect">
            <a:avLst/>
          </a:prstGeom>
          <a:noFill/>
        </p:spPr>
        <p:txBody>
          <a:bodyPr wrap="square" rtlCol="0">
            <a:spAutoFit/>
          </a:bodyPr>
          <a:lstStyle/>
          <a:p>
            <a:r>
              <a:rPr lang="en-US" sz="1400" dirty="0" smtClean="0"/>
              <a:t>42°</a:t>
            </a:r>
            <a:endParaRPr lang="en-US" sz="1400" dirty="0"/>
          </a:p>
        </p:txBody>
      </p:sp>
      <p:sp>
        <p:nvSpPr>
          <p:cNvPr id="16" name="TextBox 15"/>
          <p:cNvSpPr txBox="1"/>
          <p:nvPr/>
        </p:nvSpPr>
        <p:spPr>
          <a:xfrm>
            <a:off x="939122" y="2324615"/>
            <a:ext cx="507567" cy="307777"/>
          </a:xfrm>
          <a:prstGeom prst="rect">
            <a:avLst/>
          </a:prstGeom>
          <a:noFill/>
        </p:spPr>
        <p:txBody>
          <a:bodyPr wrap="square" rtlCol="0">
            <a:spAutoFit/>
          </a:bodyPr>
          <a:lstStyle/>
          <a:p>
            <a:r>
              <a:rPr lang="en-US" sz="1400" dirty="0" smtClean="0"/>
              <a:t>48</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17" name="TextBox 16"/>
          <p:cNvSpPr txBox="1"/>
          <p:nvPr/>
        </p:nvSpPr>
        <p:spPr>
          <a:xfrm>
            <a:off x="939122" y="2566655"/>
            <a:ext cx="507567" cy="307777"/>
          </a:xfrm>
          <a:prstGeom prst="rect">
            <a:avLst/>
          </a:prstGeom>
          <a:noFill/>
        </p:spPr>
        <p:txBody>
          <a:bodyPr wrap="square" rtlCol="0">
            <a:spAutoFit/>
          </a:bodyPr>
          <a:lstStyle/>
          <a:p>
            <a:r>
              <a:rPr lang="en-US" sz="1400" dirty="0" smtClean="0"/>
              <a:t>53</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18" name="TextBox 17"/>
          <p:cNvSpPr txBox="1"/>
          <p:nvPr/>
        </p:nvSpPr>
        <p:spPr>
          <a:xfrm>
            <a:off x="939122" y="2801402"/>
            <a:ext cx="507567" cy="307777"/>
          </a:xfrm>
          <a:prstGeom prst="rect">
            <a:avLst/>
          </a:prstGeom>
          <a:noFill/>
        </p:spPr>
        <p:txBody>
          <a:bodyPr wrap="square" rtlCol="0">
            <a:spAutoFit/>
          </a:bodyPr>
          <a:lstStyle/>
          <a:p>
            <a:r>
              <a:rPr lang="en-US" sz="1400" dirty="0" smtClean="0"/>
              <a:t>64</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19" name="TextBox 18"/>
          <p:cNvSpPr txBox="1"/>
          <p:nvPr/>
        </p:nvSpPr>
        <p:spPr>
          <a:xfrm>
            <a:off x="939122" y="3082299"/>
            <a:ext cx="507567" cy="307777"/>
          </a:xfrm>
          <a:prstGeom prst="rect">
            <a:avLst/>
          </a:prstGeom>
          <a:noFill/>
        </p:spPr>
        <p:txBody>
          <a:bodyPr wrap="square" rtlCol="0">
            <a:spAutoFit/>
          </a:bodyPr>
          <a:lstStyle/>
          <a:p>
            <a:r>
              <a:rPr lang="en-US" sz="1400" dirty="0" smtClean="0"/>
              <a:t>75</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20" name="TextBox 19"/>
          <p:cNvSpPr txBox="1"/>
          <p:nvPr/>
        </p:nvSpPr>
        <p:spPr>
          <a:xfrm>
            <a:off x="939122" y="3541364"/>
            <a:ext cx="507567" cy="307777"/>
          </a:xfrm>
          <a:prstGeom prst="rect">
            <a:avLst/>
          </a:prstGeom>
          <a:noFill/>
        </p:spPr>
        <p:txBody>
          <a:bodyPr wrap="square" rtlCol="0">
            <a:spAutoFit/>
          </a:bodyPr>
          <a:lstStyle/>
          <a:p>
            <a:r>
              <a:rPr lang="en-US" sz="1400" dirty="0" smtClean="0"/>
              <a:t>95</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21" name="TextBox 20"/>
          <p:cNvSpPr txBox="1"/>
          <p:nvPr/>
        </p:nvSpPr>
        <p:spPr>
          <a:xfrm>
            <a:off x="939122" y="3314069"/>
            <a:ext cx="507567" cy="307777"/>
          </a:xfrm>
          <a:prstGeom prst="rect">
            <a:avLst/>
          </a:prstGeom>
          <a:noFill/>
        </p:spPr>
        <p:txBody>
          <a:bodyPr wrap="square" rtlCol="0">
            <a:spAutoFit/>
          </a:bodyPr>
          <a:lstStyle/>
          <a:p>
            <a:r>
              <a:rPr lang="en-US" sz="1400" dirty="0" smtClean="0"/>
              <a:t>85</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22" name="TextBox 21"/>
          <p:cNvSpPr txBox="1"/>
          <p:nvPr/>
        </p:nvSpPr>
        <p:spPr>
          <a:xfrm>
            <a:off x="939122" y="4058855"/>
            <a:ext cx="585246" cy="307777"/>
          </a:xfrm>
          <a:prstGeom prst="rect">
            <a:avLst/>
          </a:prstGeom>
          <a:noFill/>
        </p:spPr>
        <p:txBody>
          <a:bodyPr wrap="square" rtlCol="0">
            <a:spAutoFit/>
          </a:bodyPr>
          <a:lstStyle/>
          <a:p>
            <a:r>
              <a:rPr lang="en-US" sz="1400" dirty="0" smtClean="0"/>
              <a:t>114</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23" name="TextBox 22"/>
          <p:cNvSpPr txBox="1"/>
          <p:nvPr/>
        </p:nvSpPr>
        <p:spPr>
          <a:xfrm>
            <a:off x="939122" y="3805074"/>
            <a:ext cx="591264" cy="307777"/>
          </a:xfrm>
          <a:prstGeom prst="rect">
            <a:avLst/>
          </a:prstGeom>
          <a:noFill/>
        </p:spPr>
        <p:txBody>
          <a:bodyPr wrap="square" rtlCol="0">
            <a:spAutoFit/>
          </a:bodyPr>
          <a:lstStyle/>
          <a:p>
            <a:r>
              <a:rPr lang="en-US" sz="1400" dirty="0" smtClean="0"/>
              <a:t>105</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24" name="TextBox 23"/>
          <p:cNvSpPr txBox="1"/>
          <p:nvPr/>
        </p:nvSpPr>
        <p:spPr>
          <a:xfrm>
            <a:off x="939122" y="4306463"/>
            <a:ext cx="614875" cy="307777"/>
          </a:xfrm>
          <a:prstGeom prst="rect">
            <a:avLst/>
          </a:prstGeom>
          <a:noFill/>
        </p:spPr>
        <p:txBody>
          <a:bodyPr wrap="square" rtlCol="0">
            <a:spAutoFit/>
          </a:bodyPr>
          <a:lstStyle/>
          <a:p>
            <a:r>
              <a:rPr lang="en-US" sz="1400" dirty="0" smtClean="0"/>
              <a:t>124</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25" name="TextBox 24"/>
          <p:cNvSpPr txBox="1"/>
          <p:nvPr/>
        </p:nvSpPr>
        <p:spPr>
          <a:xfrm>
            <a:off x="939122" y="4514744"/>
            <a:ext cx="621079" cy="307777"/>
          </a:xfrm>
          <a:prstGeom prst="rect">
            <a:avLst/>
          </a:prstGeom>
          <a:noFill/>
        </p:spPr>
        <p:txBody>
          <a:bodyPr wrap="square" rtlCol="0">
            <a:spAutoFit/>
          </a:bodyPr>
          <a:lstStyle/>
          <a:p>
            <a:r>
              <a:rPr lang="en-US" sz="1400" dirty="0" smtClean="0"/>
              <a:t>134</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26" name="TextBox 25"/>
          <p:cNvSpPr txBox="1"/>
          <p:nvPr/>
        </p:nvSpPr>
        <p:spPr>
          <a:xfrm>
            <a:off x="939122" y="4762352"/>
            <a:ext cx="608857" cy="307777"/>
          </a:xfrm>
          <a:prstGeom prst="rect">
            <a:avLst/>
          </a:prstGeom>
          <a:noFill/>
        </p:spPr>
        <p:txBody>
          <a:bodyPr wrap="square" rtlCol="0">
            <a:spAutoFit/>
          </a:bodyPr>
          <a:lstStyle/>
          <a:p>
            <a:r>
              <a:rPr lang="en-US" sz="1400" dirty="0" smtClean="0"/>
              <a:t>143</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27" name="TextBox 26"/>
          <p:cNvSpPr txBox="1"/>
          <p:nvPr/>
        </p:nvSpPr>
        <p:spPr>
          <a:xfrm>
            <a:off x="939122" y="5021658"/>
            <a:ext cx="597468" cy="307777"/>
          </a:xfrm>
          <a:prstGeom prst="rect">
            <a:avLst/>
          </a:prstGeom>
          <a:noFill/>
        </p:spPr>
        <p:txBody>
          <a:bodyPr wrap="square" rtlCol="0">
            <a:spAutoFit/>
          </a:bodyPr>
          <a:lstStyle/>
          <a:p>
            <a:r>
              <a:rPr lang="en-US" sz="1400" dirty="0" smtClean="0"/>
              <a:t>152</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28" name="TextBox 27"/>
          <p:cNvSpPr txBox="1"/>
          <p:nvPr/>
        </p:nvSpPr>
        <p:spPr>
          <a:xfrm>
            <a:off x="939122" y="5238454"/>
            <a:ext cx="597468" cy="307777"/>
          </a:xfrm>
          <a:prstGeom prst="rect">
            <a:avLst/>
          </a:prstGeom>
          <a:noFill/>
        </p:spPr>
        <p:txBody>
          <a:bodyPr wrap="square" rtlCol="0">
            <a:spAutoFit/>
          </a:bodyPr>
          <a:lstStyle/>
          <a:p>
            <a:r>
              <a:rPr lang="en-US" sz="1400" dirty="0" smtClean="0"/>
              <a:t>161</a:t>
            </a:r>
            <a:r>
              <a:rPr lang="en-US" sz="1400" dirty="0" smtClean="0">
                <a:latin typeface="Times New Roman" panose="02020603050405020304" pitchFamily="18" charset="0"/>
                <a:cs typeface="Times New Roman" panose="02020603050405020304" pitchFamily="18" charset="0"/>
              </a:rPr>
              <a:t>°</a:t>
            </a:r>
            <a:endParaRPr lang="en-US" sz="1400" dirty="0"/>
          </a:p>
        </p:txBody>
      </p:sp>
      <p:pic>
        <p:nvPicPr>
          <p:cNvPr id="6" name="Picture 5"/>
          <p:cNvPicPr>
            <a:picLocks noChangeAspect="1"/>
          </p:cNvPicPr>
          <p:nvPr/>
        </p:nvPicPr>
        <p:blipFill>
          <a:blip r:embed="rId4"/>
          <a:stretch>
            <a:fillRect/>
          </a:stretch>
        </p:blipFill>
        <p:spPr>
          <a:xfrm>
            <a:off x="6944561" y="1476213"/>
            <a:ext cx="5014353" cy="979250"/>
          </a:xfrm>
          <a:prstGeom prst="rect">
            <a:avLst/>
          </a:prstGeom>
        </p:spPr>
      </p:pic>
      <p:sp>
        <p:nvSpPr>
          <p:cNvPr id="29" name="TextBox 28"/>
          <p:cNvSpPr txBox="1"/>
          <p:nvPr/>
        </p:nvSpPr>
        <p:spPr>
          <a:xfrm>
            <a:off x="1405100" y="5471429"/>
            <a:ext cx="507567" cy="307777"/>
          </a:xfrm>
          <a:prstGeom prst="rect">
            <a:avLst/>
          </a:prstGeom>
          <a:noFill/>
        </p:spPr>
        <p:txBody>
          <a:bodyPr wrap="square" rtlCol="0">
            <a:spAutoFit/>
          </a:bodyPr>
          <a:lstStyle/>
          <a:p>
            <a:r>
              <a:rPr lang="en-US" sz="1400" dirty="0" smtClean="0"/>
              <a:t>22</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31" name="TextBox 30"/>
          <p:cNvSpPr txBox="1"/>
          <p:nvPr/>
        </p:nvSpPr>
        <p:spPr>
          <a:xfrm>
            <a:off x="1728375" y="5658676"/>
            <a:ext cx="507567" cy="307777"/>
          </a:xfrm>
          <a:prstGeom prst="rect">
            <a:avLst/>
          </a:prstGeom>
          <a:noFill/>
        </p:spPr>
        <p:txBody>
          <a:bodyPr wrap="square" rtlCol="0">
            <a:spAutoFit/>
          </a:bodyPr>
          <a:lstStyle/>
          <a:p>
            <a:r>
              <a:rPr lang="en-US" sz="1400" dirty="0" smtClean="0"/>
              <a:t>27</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32" name="TextBox 31"/>
          <p:cNvSpPr txBox="1"/>
          <p:nvPr/>
        </p:nvSpPr>
        <p:spPr>
          <a:xfrm>
            <a:off x="2012954" y="5471429"/>
            <a:ext cx="507567" cy="307777"/>
          </a:xfrm>
          <a:prstGeom prst="rect">
            <a:avLst/>
          </a:prstGeom>
          <a:noFill/>
        </p:spPr>
        <p:txBody>
          <a:bodyPr wrap="square" rtlCol="0">
            <a:spAutoFit/>
          </a:bodyPr>
          <a:lstStyle/>
          <a:p>
            <a:r>
              <a:rPr lang="en-US" sz="1400" dirty="0" smtClean="0"/>
              <a:t>32</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33" name="TextBox 32"/>
          <p:cNvSpPr txBox="1"/>
          <p:nvPr/>
        </p:nvSpPr>
        <p:spPr>
          <a:xfrm>
            <a:off x="2331330" y="5658676"/>
            <a:ext cx="507567" cy="307777"/>
          </a:xfrm>
          <a:prstGeom prst="rect">
            <a:avLst/>
          </a:prstGeom>
          <a:noFill/>
        </p:spPr>
        <p:txBody>
          <a:bodyPr wrap="square" rtlCol="0">
            <a:spAutoFit/>
          </a:bodyPr>
          <a:lstStyle/>
          <a:p>
            <a:r>
              <a:rPr lang="en-US" sz="1400" dirty="0" smtClean="0"/>
              <a:t>42°</a:t>
            </a:r>
            <a:endParaRPr lang="en-US" sz="1400" dirty="0"/>
          </a:p>
        </p:txBody>
      </p:sp>
      <p:sp>
        <p:nvSpPr>
          <p:cNvPr id="34" name="TextBox 33"/>
          <p:cNvSpPr txBox="1"/>
          <p:nvPr/>
        </p:nvSpPr>
        <p:spPr>
          <a:xfrm>
            <a:off x="2633579" y="5471429"/>
            <a:ext cx="507567" cy="307777"/>
          </a:xfrm>
          <a:prstGeom prst="rect">
            <a:avLst/>
          </a:prstGeom>
          <a:noFill/>
        </p:spPr>
        <p:txBody>
          <a:bodyPr wrap="square" rtlCol="0">
            <a:spAutoFit/>
          </a:bodyPr>
          <a:lstStyle/>
          <a:p>
            <a:r>
              <a:rPr lang="en-US" sz="1400" dirty="0" smtClean="0"/>
              <a:t>48</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35" name="TextBox 34"/>
          <p:cNvSpPr txBox="1"/>
          <p:nvPr/>
        </p:nvSpPr>
        <p:spPr>
          <a:xfrm>
            <a:off x="2959666" y="5658676"/>
            <a:ext cx="507567" cy="307777"/>
          </a:xfrm>
          <a:prstGeom prst="rect">
            <a:avLst/>
          </a:prstGeom>
          <a:noFill/>
        </p:spPr>
        <p:txBody>
          <a:bodyPr wrap="square" rtlCol="0">
            <a:spAutoFit/>
          </a:bodyPr>
          <a:lstStyle/>
          <a:p>
            <a:r>
              <a:rPr lang="en-US" sz="1400" dirty="0" smtClean="0"/>
              <a:t>53</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36" name="TextBox 35"/>
          <p:cNvSpPr txBox="1"/>
          <p:nvPr/>
        </p:nvSpPr>
        <p:spPr>
          <a:xfrm>
            <a:off x="3237692" y="5471429"/>
            <a:ext cx="507567" cy="307777"/>
          </a:xfrm>
          <a:prstGeom prst="rect">
            <a:avLst/>
          </a:prstGeom>
          <a:noFill/>
        </p:spPr>
        <p:txBody>
          <a:bodyPr wrap="square" rtlCol="0">
            <a:spAutoFit/>
          </a:bodyPr>
          <a:lstStyle/>
          <a:p>
            <a:r>
              <a:rPr lang="en-US" sz="1400" dirty="0" smtClean="0"/>
              <a:t>64</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37" name="TextBox 36"/>
          <p:cNvSpPr txBox="1"/>
          <p:nvPr/>
        </p:nvSpPr>
        <p:spPr>
          <a:xfrm>
            <a:off x="3578101" y="5658676"/>
            <a:ext cx="507567" cy="307777"/>
          </a:xfrm>
          <a:prstGeom prst="rect">
            <a:avLst/>
          </a:prstGeom>
          <a:noFill/>
        </p:spPr>
        <p:txBody>
          <a:bodyPr wrap="square" rtlCol="0">
            <a:spAutoFit/>
          </a:bodyPr>
          <a:lstStyle/>
          <a:p>
            <a:r>
              <a:rPr lang="en-US" sz="1400" dirty="0" smtClean="0"/>
              <a:t>75</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38" name="TextBox 37"/>
          <p:cNvSpPr txBox="1"/>
          <p:nvPr/>
        </p:nvSpPr>
        <p:spPr>
          <a:xfrm>
            <a:off x="3860785" y="5471429"/>
            <a:ext cx="507567" cy="307777"/>
          </a:xfrm>
          <a:prstGeom prst="rect">
            <a:avLst/>
          </a:prstGeom>
          <a:noFill/>
        </p:spPr>
        <p:txBody>
          <a:bodyPr wrap="square" rtlCol="0">
            <a:spAutoFit/>
          </a:bodyPr>
          <a:lstStyle/>
          <a:p>
            <a:r>
              <a:rPr lang="en-US" sz="1400" dirty="0" smtClean="0"/>
              <a:t>85</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39" name="TextBox 38"/>
          <p:cNvSpPr txBox="1"/>
          <p:nvPr/>
        </p:nvSpPr>
        <p:spPr>
          <a:xfrm>
            <a:off x="4193892" y="5658676"/>
            <a:ext cx="507567" cy="307777"/>
          </a:xfrm>
          <a:prstGeom prst="rect">
            <a:avLst/>
          </a:prstGeom>
          <a:noFill/>
        </p:spPr>
        <p:txBody>
          <a:bodyPr wrap="square" rtlCol="0">
            <a:spAutoFit/>
          </a:bodyPr>
          <a:lstStyle/>
          <a:p>
            <a:r>
              <a:rPr lang="en-US" sz="1400" dirty="0" smtClean="0"/>
              <a:t>95</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40" name="TextBox 39"/>
          <p:cNvSpPr txBox="1"/>
          <p:nvPr/>
        </p:nvSpPr>
        <p:spPr>
          <a:xfrm>
            <a:off x="4407061" y="5471429"/>
            <a:ext cx="591264" cy="307777"/>
          </a:xfrm>
          <a:prstGeom prst="rect">
            <a:avLst/>
          </a:prstGeom>
          <a:noFill/>
        </p:spPr>
        <p:txBody>
          <a:bodyPr wrap="square" rtlCol="0">
            <a:spAutoFit/>
          </a:bodyPr>
          <a:lstStyle/>
          <a:p>
            <a:r>
              <a:rPr lang="en-US" sz="1400" dirty="0" smtClean="0"/>
              <a:t>105</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41" name="TextBox 40"/>
          <p:cNvSpPr txBox="1"/>
          <p:nvPr/>
        </p:nvSpPr>
        <p:spPr>
          <a:xfrm>
            <a:off x="4760189" y="5658676"/>
            <a:ext cx="585246" cy="307777"/>
          </a:xfrm>
          <a:prstGeom prst="rect">
            <a:avLst/>
          </a:prstGeom>
          <a:noFill/>
        </p:spPr>
        <p:txBody>
          <a:bodyPr wrap="square" rtlCol="0">
            <a:spAutoFit/>
          </a:bodyPr>
          <a:lstStyle/>
          <a:p>
            <a:r>
              <a:rPr lang="en-US" sz="1400" dirty="0" smtClean="0"/>
              <a:t>114</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42" name="TextBox 41"/>
          <p:cNvSpPr txBox="1"/>
          <p:nvPr/>
        </p:nvSpPr>
        <p:spPr>
          <a:xfrm>
            <a:off x="5036419" y="5471429"/>
            <a:ext cx="614875" cy="307777"/>
          </a:xfrm>
          <a:prstGeom prst="rect">
            <a:avLst/>
          </a:prstGeom>
          <a:noFill/>
        </p:spPr>
        <p:txBody>
          <a:bodyPr wrap="square" rtlCol="0">
            <a:spAutoFit/>
          </a:bodyPr>
          <a:lstStyle/>
          <a:p>
            <a:r>
              <a:rPr lang="en-US" sz="1400" dirty="0" smtClean="0"/>
              <a:t>124</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43" name="TextBox 42"/>
          <p:cNvSpPr txBox="1"/>
          <p:nvPr/>
        </p:nvSpPr>
        <p:spPr>
          <a:xfrm>
            <a:off x="5367221" y="5658676"/>
            <a:ext cx="621079" cy="307777"/>
          </a:xfrm>
          <a:prstGeom prst="rect">
            <a:avLst/>
          </a:prstGeom>
          <a:noFill/>
        </p:spPr>
        <p:txBody>
          <a:bodyPr wrap="square" rtlCol="0">
            <a:spAutoFit/>
          </a:bodyPr>
          <a:lstStyle/>
          <a:p>
            <a:r>
              <a:rPr lang="en-US" sz="1400" dirty="0" smtClean="0"/>
              <a:t>134</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44" name="TextBox 43"/>
          <p:cNvSpPr txBox="1"/>
          <p:nvPr/>
        </p:nvSpPr>
        <p:spPr>
          <a:xfrm>
            <a:off x="5985021" y="5658676"/>
            <a:ext cx="597468" cy="307777"/>
          </a:xfrm>
          <a:prstGeom prst="rect">
            <a:avLst/>
          </a:prstGeom>
          <a:noFill/>
        </p:spPr>
        <p:txBody>
          <a:bodyPr wrap="square" rtlCol="0">
            <a:spAutoFit/>
          </a:bodyPr>
          <a:lstStyle/>
          <a:p>
            <a:r>
              <a:rPr lang="en-US" sz="1400" dirty="0" smtClean="0"/>
              <a:t>152</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45" name="TextBox 44"/>
          <p:cNvSpPr txBox="1"/>
          <p:nvPr/>
        </p:nvSpPr>
        <p:spPr>
          <a:xfrm>
            <a:off x="5636357" y="5471429"/>
            <a:ext cx="608857" cy="307777"/>
          </a:xfrm>
          <a:prstGeom prst="rect">
            <a:avLst/>
          </a:prstGeom>
          <a:noFill/>
        </p:spPr>
        <p:txBody>
          <a:bodyPr wrap="square" rtlCol="0">
            <a:spAutoFit/>
          </a:bodyPr>
          <a:lstStyle/>
          <a:p>
            <a:r>
              <a:rPr lang="en-US" sz="1400" dirty="0" smtClean="0"/>
              <a:t>143</a:t>
            </a:r>
            <a:r>
              <a:rPr lang="en-US" sz="1400" dirty="0" smtClean="0">
                <a:latin typeface="Times New Roman" panose="02020603050405020304" pitchFamily="18" charset="0"/>
                <a:cs typeface="Times New Roman" panose="02020603050405020304" pitchFamily="18" charset="0"/>
              </a:rPr>
              <a:t>°</a:t>
            </a:r>
            <a:endParaRPr lang="en-US" sz="1400" dirty="0"/>
          </a:p>
        </p:txBody>
      </p:sp>
      <p:sp>
        <p:nvSpPr>
          <p:cNvPr id="46" name="TextBox 45"/>
          <p:cNvSpPr txBox="1"/>
          <p:nvPr/>
        </p:nvSpPr>
        <p:spPr>
          <a:xfrm>
            <a:off x="6273190" y="5471429"/>
            <a:ext cx="597468" cy="307777"/>
          </a:xfrm>
          <a:prstGeom prst="rect">
            <a:avLst/>
          </a:prstGeom>
          <a:noFill/>
        </p:spPr>
        <p:txBody>
          <a:bodyPr wrap="square" rtlCol="0">
            <a:spAutoFit/>
          </a:bodyPr>
          <a:lstStyle/>
          <a:p>
            <a:r>
              <a:rPr lang="en-US" sz="1400" dirty="0" smtClean="0"/>
              <a:t>161</a:t>
            </a:r>
            <a:r>
              <a:rPr lang="en-US" sz="1400" dirty="0" smtClean="0">
                <a:latin typeface="Times New Roman" panose="02020603050405020304" pitchFamily="18" charset="0"/>
                <a:cs typeface="Times New Roman" panose="02020603050405020304" pitchFamily="18" charset="0"/>
              </a:rPr>
              <a:t>°</a:t>
            </a:r>
            <a:endParaRPr lang="en-US" sz="1400" dirty="0"/>
          </a:p>
        </p:txBody>
      </p:sp>
    </p:spTree>
    <p:extLst>
      <p:ext uri="{BB962C8B-B14F-4D97-AF65-F5344CB8AC3E}">
        <p14:creationId xmlns:p14="http://schemas.microsoft.com/office/powerpoint/2010/main" val="136655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Including Correlations within the Model</a:t>
            </a:r>
            <a:endParaRPr lang="en-US" dirty="0"/>
          </a:p>
        </p:txBody>
      </p:sp>
      <p:sp>
        <p:nvSpPr>
          <p:cNvPr id="3" name="Content Placeholder 2"/>
          <p:cNvSpPr>
            <a:spLocks noGrp="1"/>
          </p:cNvSpPr>
          <p:nvPr>
            <p:ph idx="1"/>
          </p:nvPr>
        </p:nvSpPr>
        <p:spPr>
          <a:xfrm>
            <a:off x="610811" y="1067099"/>
            <a:ext cx="5540607" cy="5027414"/>
          </a:xfrm>
        </p:spPr>
        <p:txBody>
          <a:bodyPr/>
          <a:lstStyle/>
          <a:p>
            <a:endParaRPr lang="en-US" dirty="0" smtClean="0"/>
          </a:p>
          <a:p>
            <a:r>
              <a:rPr lang="en-US" dirty="0" smtClean="0">
                <a:solidFill>
                  <a:srgbClr val="C00000"/>
                </a:solidFill>
              </a:rPr>
              <a:t>Data and residuals are normally distributed</a:t>
            </a:r>
          </a:p>
          <a:p>
            <a:endParaRPr lang="en-US" dirty="0">
              <a:solidFill>
                <a:srgbClr val="C00000"/>
              </a:solidFill>
            </a:endParaRPr>
          </a:p>
          <a:p>
            <a:endParaRPr lang="en-US" dirty="0" smtClean="0">
              <a:solidFill>
                <a:srgbClr val="C00000"/>
              </a:solidFill>
            </a:endParaRPr>
          </a:p>
          <a:p>
            <a:endParaRPr lang="en-US" dirty="0" smtClean="0">
              <a:solidFill>
                <a:srgbClr val="C00000"/>
              </a:solidFill>
            </a:endParaRPr>
          </a:p>
          <a:p>
            <a:r>
              <a:rPr lang="en-US" dirty="0" smtClean="0">
                <a:solidFill>
                  <a:srgbClr val="C00000"/>
                </a:solidFill>
              </a:rPr>
              <a:t>With covariance matrix</a:t>
            </a:r>
          </a:p>
          <a:p>
            <a:endParaRPr lang="en-US" dirty="0">
              <a:solidFill>
                <a:srgbClr val="C00000"/>
              </a:solidFill>
            </a:endParaRPr>
          </a:p>
          <a:p>
            <a:r>
              <a:rPr lang="en-US" dirty="0" smtClean="0">
                <a:solidFill>
                  <a:srgbClr val="C00000"/>
                </a:solidFill>
              </a:rPr>
              <a:t>Leads to the minimization function</a:t>
            </a:r>
            <a:endParaRPr lang="en-US" dirty="0">
              <a:solidFill>
                <a:srgbClr val="C00000"/>
              </a:solidFill>
            </a:endParaRPr>
          </a:p>
        </p:txBody>
      </p:sp>
      <p:sp>
        <p:nvSpPr>
          <p:cNvPr id="4" name="Content Placeholder 2"/>
          <p:cNvSpPr txBox="1">
            <a:spLocks/>
          </p:cNvSpPr>
          <p:nvPr/>
        </p:nvSpPr>
        <p:spPr bwMode="auto">
          <a:xfrm>
            <a:off x="6151418" y="1067099"/>
            <a:ext cx="5540607" cy="502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9664" indent="-169664" algn="l" defTabSz="800695" rtl="0" eaLnBrk="0" fontAlgn="base" hangingPunct="0">
              <a:lnSpc>
                <a:spcPct val="90000"/>
              </a:lnSpc>
              <a:spcBef>
                <a:spcPct val="50000"/>
              </a:spcBef>
              <a:spcAft>
                <a:spcPct val="0"/>
              </a:spcAft>
              <a:buSzPct val="100000"/>
              <a:buChar char="•"/>
              <a:defRPr sz="1969">
                <a:solidFill>
                  <a:srgbClr val="064308"/>
                </a:solidFill>
                <a:latin typeface="Arial" charset="0"/>
                <a:ea typeface="ＭＳ Ｐゴシック" pitchFamily="-65" charset="-128"/>
                <a:cs typeface="ＭＳ Ｐゴシック" pitchFamily="-65" charset="-128"/>
              </a:defRPr>
            </a:lvl1pPr>
            <a:lvl2pPr marL="452438" indent="-169664" algn="l" defTabSz="800695" rtl="0" eaLnBrk="0" fontAlgn="base" hangingPunct="0">
              <a:lnSpc>
                <a:spcPct val="90000"/>
              </a:lnSpc>
              <a:spcBef>
                <a:spcPct val="25000"/>
              </a:spcBef>
              <a:spcAft>
                <a:spcPct val="0"/>
              </a:spcAft>
              <a:buSzPct val="100000"/>
              <a:buChar char="–"/>
              <a:defRPr sz="1594">
                <a:solidFill>
                  <a:schemeClr val="tx1"/>
                </a:solidFill>
                <a:latin typeface="Arial" charset="0"/>
                <a:ea typeface="ＭＳ Ｐゴシック" charset="-128"/>
                <a:cs typeface="ＭＳ Ｐゴシック"/>
              </a:defRPr>
            </a:lvl2pPr>
            <a:lvl3pPr marL="735211" indent="-169664" algn="l" defTabSz="800695" rtl="0" eaLnBrk="0" fontAlgn="base" hangingPunct="0">
              <a:lnSpc>
                <a:spcPct val="90000"/>
              </a:lnSpc>
              <a:spcBef>
                <a:spcPct val="15000"/>
              </a:spcBef>
              <a:spcAft>
                <a:spcPct val="0"/>
              </a:spcAft>
              <a:buSzPct val="100000"/>
              <a:buChar char="»"/>
              <a:defRPr sz="1594">
                <a:solidFill>
                  <a:schemeClr val="tx1"/>
                </a:solidFill>
                <a:latin typeface="Arial" charset="0"/>
                <a:ea typeface="ヒラギノ角ゴ Pro W3" pitchFamily="-111" charset="-128"/>
                <a:cs typeface="ヒラギノ角ゴ Pro W3" pitchFamily="-111" charset="-128"/>
              </a:defRPr>
            </a:lvl3pPr>
            <a:lvl4pPr marL="1245692" indent="-226219" algn="l" defTabSz="800695" rtl="0" eaLnBrk="0" fontAlgn="base" hangingPunct="0">
              <a:lnSpc>
                <a:spcPct val="90000"/>
              </a:lnSpc>
              <a:spcBef>
                <a:spcPct val="10000"/>
              </a:spcBef>
              <a:spcAft>
                <a:spcPct val="0"/>
              </a:spcAft>
              <a:buSzPct val="100000"/>
              <a:buChar char="–"/>
              <a:defRPr sz="1313">
                <a:solidFill>
                  <a:schemeClr val="tx1"/>
                </a:solidFill>
                <a:latin typeface="Helvetica" charset="0"/>
                <a:ea typeface="ヒラギノ角ゴ Pro W3" pitchFamily="-111" charset="-128"/>
                <a:cs typeface="ヒラギノ角ゴ Pro W3"/>
              </a:defRPr>
            </a:lvl4pPr>
            <a:lvl5pPr marL="1750219" indent="-148828" algn="l" defTabSz="800695" rtl="0" eaLnBrk="0" fontAlgn="base" hangingPunct="0">
              <a:lnSpc>
                <a:spcPct val="90000"/>
              </a:lnSpc>
              <a:spcBef>
                <a:spcPct val="10000"/>
              </a:spcBef>
              <a:spcAft>
                <a:spcPct val="0"/>
              </a:spcAft>
              <a:buSzPct val="100000"/>
              <a:buChar char="–"/>
              <a:defRPr sz="1313">
                <a:solidFill>
                  <a:schemeClr val="tx1"/>
                </a:solidFill>
                <a:latin typeface="Helvetica" charset="0"/>
                <a:ea typeface="ヒラギノ角ゴ Pro W3" pitchFamily="-111" charset="-128"/>
                <a:cs typeface="ヒラギノ角ゴ Pro W3"/>
              </a:defRPr>
            </a:lvl5pPr>
            <a:lvl6pPr marL="2204140"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6pPr>
            <a:lvl7pPr marL="2657241"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7pPr>
            <a:lvl8pPr marL="3110340"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8pPr>
            <a:lvl9pPr marL="3563439"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9pPr>
          </a:lstStyle>
          <a:p>
            <a:endParaRPr lang="en-US" kern="0" dirty="0" smtClean="0"/>
          </a:p>
          <a:p>
            <a:r>
              <a:rPr lang="en-US" kern="0" dirty="0" smtClean="0">
                <a:solidFill>
                  <a:srgbClr val="C00000"/>
                </a:solidFill>
              </a:rPr>
              <a:t>Model is also normally distributed</a:t>
            </a:r>
          </a:p>
          <a:p>
            <a:endParaRPr lang="en-US" kern="0" dirty="0">
              <a:solidFill>
                <a:srgbClr val="C00000"/>
              </a:solidFill>
            </a:endParaRPr>
          </a:p>
          <a:p>
            <a:r>
              <a:rPr lang="en-US" kern="0" dirty="0" smtClean="0">
                <a:solidFill>
                  <a:srgbClr val="C00000"/>
                </a:solidFill>
              </a:rPr>
              <a:t>Residuals then have the distribution</a:t>
            </a:r>
          </a:p>
          <a:p>
            <a:endParaRPr lang="en-US" kern="0" dirty="0">
              <a:solidFill>
                <a:srgbClr val="C00000"/>
              </a:solidFill>
            </a:endParaRPr>
          </a:p>
          <a:p>
            <a:r>
              <a:rPr lang="en-US" kern="0" dirty="0" smtClean="0">
                <a:solidFill>
                  <a:srgbClr val="C00000"/>
                </a:solidFill>
              </a:rPr>
              <a:t>With covariance matrix</a:t>
            </a:r>
          </a:p>
          <a:p>
            <a:endParaRPr lang="en-US" kern="0" dirty="0">
              <a:solidFill>
                <a:srgbClr val="C00000"/>
              </a:solidFill>
            </a:endParaRPr>
          </a:p>
          <a:p>
            <a:r>
              <a:rPr lang="en-US" kern="0" dirty="0" smtClean="0">
                <a:solidFill>
                  <a:srgbClr val="C00000"/>
                </a:solidFill>
              </a:rPr>
              <a:t>Leads to the minimization function</a:t>
            </a:r>
          </a:p>
        </p:txBody>
      </p:sp>
      <p:pic>
        <p:nvPicPr>
          <p:cNvPr id="5" name="Picture 4"/>
          <p:cNvPicPr>
            <a:picLocks noChangeAspect="1"/>
          </p:cNvPicPr>
          <p:nvPr/>
        </p:nvPicPr>
        <p:blipFill>
          <a:blip r:embed="rId2"/>
          <a:stretch>
            <a:fillRect/>
          </a:stretch>
        </p:blipFill>
        <p:spPr>
          <a:xfrm>
            <a:off x="610811" y="2199255"/>
            <a:ext cx="4991100" cy="514350"/>
          </a:xfrm>
          <a:prstGeom prst="rect">
            <a:avLst/>
          </a:prstGeom>
        </p:spPr>
      </p:pic>
      <p:pic>
        <p:nvPicPr>
          <p:cNvPr id="6" name="Picture 5"/>
          <p:cNvPicPr>
            <a:picLocks noChangeAspect="1"/>
          </p:cNvPicPr>
          <p:nvPr/>
        </p:nvPicPr>
        <p:blipFill>
          <a:blip r:embed="rId3"/>
          <a:stretch>
            <a:fillRect/>
          </a:stretch>
        </p:blipFill>
        <p:spPr>
          <a:xfrm>
            <a:off x="610811" y="1764953"/>
            <a:ext cx="2600325" cy="552450"/>
          </a:xfrm>
          <a:prstGeom prst="rect">
            <a:avLst/>
          </a:prstGeom>
        </p:spPr>
      </p:pic>
      <p:pic>
        <p:nvPicPr>
          <p:cNvPr id="8" name="Picture 7"/>
          <p:cNvPicPr>
            <a:picLocks noChangeAspect="1"/>
          </p:cNvPicPr>
          <p:nvPr/>
        </p:nvPicPr>
        <p:blipFill>
          <a:blip r:embed="rId4"/>
          <a:stretch>
            <a:fillRect/>
          </a:stretch>
        </p:blipFill>
        <p:spPr>
          <a:xfrm>
            <a:off x="610811" y="3445392"/>
            <a:ext cx="1238250" cy="457200"/>
          </a:xfrm>
          <a:prstGeom prst="rect">
            <a:avLst/>
          </a:prstGeom>
        </p:spPr>
      </p:pic>
      <p:pic>
        <p:nvPicPr>
          <p:cNvPr id="9" name="Picture 8"/>
          <p:cNvPicPr>
            <a:picLocks noChangeAspect="1"/>
          </p:cNvPicPr>
          <p:nvPr/>
        </p:nvPicPr>
        <p:blipFill>
          <a:blip r:embed="rId5"/>
          <a:stretch>
            <a:fillRect/>
          </a:stretch>
        </p:blipFill>
        <p:spPr>
          <a:xfrm>
            <a:off x="785812" y="4413865"/>
            <a:ext cx="3305175" cy="1047750"/>
          </a:xfrm>
          <a:prstGeom prst="rect">
            <a:avLst/>
          </a:prstGeom>
        </p:spPr>
      </p:pic>
      <p:sp>
        <p:nvSpPr>
          <p:cNvPr id="10" name="TextBox 9"/>
          <p:cNvSpPr txBox="1"/>
          <p:nvPr/>
        </p:nvSpPr>
        <p:spPr>
          <a:xfrm>
            <a:off x="610811" y="993708"/>
            <a:ext cx="3739516" cy="369332"/>
          </a:xfrm>
          <a:prstGeom prst="rect">
            <a:avLst/>
          </a:prstGeom>
          <a:noFill/>
        </p:spPr>
        <p:txBody>
          <a:bodyPr wrap="square" rtlCol="0">
            <a:spAutoFit/>
          </a:bodyPr>
          <a:lstStyle/>
          <a:p>
            <a:r>
              <a:rPr lang="en-US" b="1" dirty="0" smtClean="0"/>
              <a:t>Previously:  Uncorrelated Model</a:t>
            </a:r>
            <a:endParaRPr lang="en-US" b="1" dirty="0"/>
          </a:p>
        </p:txBody>
      </p:sp>
      <p:sp>
        <p:nvSpPr>
          <p:cNvPr id="11" name="TextBox 10"/>
          <p:cNvSpPr txBox="1"/>
          <p:nvPr/>
        </p:nvSpPr>
        <p:spPr>
          <a:xfrm>
            <a:off x="6146856" y="993708"/>
            <a:ext cx="4100946" cy="369332"/>
          </a:xfrm>
          <a:prstGeom prst="rect">
            <a:avLst/>
          </a:prstGeom>
          <a:noFill/>
        </p:spPr>
        <p:txBody>
          <a:bodyPr wrap="square" rtlCol="0">
            <a:spAutoFit/>
          </a:bodyPr>
          <a:lstStyle/>
          <a:p>
            <a:r>
              <a:rPr lang="en-US" b="1" dirty="0" smtClean="0"/>
              <a:t>Instead:  For a </a:t>
            </a:r>
            <a:r>
              <a:rPr lang="en-US" b="1" dirty="0"/>
              <a:t>C</a:t>
            </a:r>
            <a:r>
              <a:rPr lang="en-US" b="1" dirty="0" smtClean="0"/>
              <a:t>orrelated Model</a:t>
            </a:r>
            <a:endParaRPr lang="en-US" b="1" dirty="0"/>
          </a:p>
        </p:txBody>
      </p:sp>
      <p:pic>
        <p:nvPicPr>
          <p:cNvPr id="12" name="Picture 11"/>
          <p:cNvPicPr>
            <a:picLocks noChangeAspect="1"/>
          </p:cNvPicPr>
          <p:nvPr/>
        </p:nvPicPr>
        <p:blipFill>
          <a:blip r:embed="rId6"/>
          <a:stretch>
            <a:fillRect/>
          </a:stretch>
        </p:blipFill>
        <p:spPr>
          <a:xfrm>
            <a:off x="6146856" y="4334019"/>
            <a:ext cx="5267325" cy="923925"/>
          </a:xfrm>
          <a:prstGeom prst="rect">
            <a:avLst/>
          </a:prstGeom>
        </p:spPr>
      </p:pic>
      <p:pic>
        <p:nvPicPr>
          <p:cNvPr id="13" name="Picture 12"/>
          <p:cNvPicPr>
            <a:picLocks noChangeAspect="1"/>
          </p:cNvPicPr>
          <p:nvPr/>
        </p:nvPicPr>
        <p:blipFill>
          <a:blip r:embed="rId7"/>
          <a:stretch>
            <a:fillRect/>
          </a:stretch>
        </p:blipFill>
        <p:spPr>
          <a:xfrm>
            <a:off x="6146856" y="5257944"/>
            <a:ext cx="2162175" cy="619125"/>
          </a:xfrm>
          <a:prstGeom prst="rect">
            <a:avLst/>
          </a:prstGeom>
        </p:spPr>
      </p:pic>
      <p:pic>
        <p:nvPicPr>
          <p:cNvPr id="14" name="Picture 13"/>
          <p:cNvPicPr>
            <a:picLocks noChangeAspect="1"/>
          </p:cNvPicPr>
          <p:nvPr/>
        </p:nvPicPr>
        <p:blipFill>
          <a:blip r:embed="rId8"/>
          <a:stretch>
            <a:fillRect/>
          </a:stretch>
        </p:blipFill>
        <p:spPr>
          <a:xfrm>
            <a:off x="6155980" y="3497450"/>
            <a:ext cx="1104900" cy="466725"/>
          </a:xfrm>
          <a:prstGeom prst="rect">
            <a:avLst/>
          </a:prstGeom>
        </p:spPr>
      </p:pic>
      <p:pic>
        <p:nvPicPr>
          <p:cNvPr id="15" name="Picture 14"/>
          <p:cNvPicPr>
            <a:picLocks noChangeAspect="1"/>
          </p:cNvPicPr>
          <p:nvPr/>
        </p:nvPicPr>
        <p:blipFill>
          <a:blip r:embed="rId9"/>
          <a:stretch>
            <a:fillRect/>
          </a:stretch>
        </p:blipFill>
        <p:spPr>
          <a:xfrm>
            <a:off x="6146856" y="2575156"/>
            <a:ext cx="5734050" cy="552450"/>
          </a:xfrm>
          <a:prstGeom prst="rect">
            <a:avLst/>
          </a:prstGeom>
        </p:spPr>
      </p:pic>
      <p:pic>
        <p:nvPicPr>
          <p:cNvPr id="16" name="Picture 15"/>
          <p:cNvPicPr>
            <a:picLocks noChangeAspect="1"/>
          </p:cNvPicPr>
          <p:nvPr/>
        </p:nvPicPr>
        <p:blipFill>
          <a:blip r:embed="rId10"/>
          <a:stretch>
            <a:fillRect/>
          </a:stretch>
        </p:blipFill>
        <p:spPr>
          <a:xfrm>
            <a:off x="6146856" y="1753529"/>
            <a:ext cx="4200525" cy="571500"/>
          </a:xfrm>
          <a:prstGeom prst="rect">
            <a:avLst/>
          </a:prstGeom>
        </p:spPr>
      </p:pic>
    </p:spTree>
    <p:extLst>
      <p:ext uri="{BB962C8B-B14F-4D97-AF65-F5344CB8AC3E}">
        <p14:creationId xmlns:p14="http://schemas.microsoft.com/office/powerpoint/2010/main" val="155128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Correlations</a:t>
            </a:r>
            <a:endParaRPr lang="en-US" dirty="0"/>
          </a:p>
        </p:txBody>
      </p:sp>
      <p:sp>
        <p:nvSpPr>
          <p:cNvPr id="3" name="Content Placeholder 2"/>
          <p:cNvSpPr>
            <a:spLocks noGrp="1"/>
          </p:cNvSpPr>
          <p:nvPr>
            <p:ph idx="1"/>
          </p:nvPr>
        </p:nvSpPr>
        <p:spPr/>
        <p:txBody>
          <a:bodyPr/>
          <a:lstStyle/>
          <a:p>
            <a:r>
              <a:rPr lang="en-US" dirty="0" smtClean="0"/>
              <a:t>It is natural to construct a matrix defined by the curvature around the best fit set of parameters</a:t>
            </a:r>
          </a:p>
          <a:p>
            <a:endParaRPr lang="en-US" dirty="0"/>
          </a:p>
          <a:p>
            <a:endParaRPr lang="en-US" dirty="0" smtClean="0"/>
          </a:p>
          <a:p>
            <a:endParaRPr lang="en-US" dirty="0" smtClean="0"/>
          </a:p>
          <a:p>
            <a:r>
              <a:rPr lang="en-US" dirty="0" smtClean="0"/>
              <a:t>Transformation to the correlation matrix shows the couplings between parameters</a:t>
            </a:r>
          </a:p>
          <a:p>
            <a:endParaRPr lang="en-US" dirty="0" smtClean="0"/>
          </a:p>
          <a:p>
            <a:endParaRPr lang="en-US" dirty="0"/>
          </a:p>
          <a:p>
            <a:endParaRPr lang="en-US" dirty="0" smtClean="0"/>
          </a:p>
          <a:p>
            <a:r>
              <a:rPr lang="en-US" dirty="0" smtClean="0"/>
              <a:t>Diagonal Elements are ONE</a:t>
            </a:r>
          </a:p>
          <a:p>
            <a:pPr lvl="1"/>
            <a:r>
              <a:rPr lang="en-US" dirty="0" smtClean="0"/>
              <a:t>Parameters are fully correlated with themselves</a:t>
            </a:r>
          </a:p>
          <a:p>
            <a:r>
              <a:rPr lang="en-US" dirty="0" smtClean="0"/>
              <a:t>Off-diagonal elements range from ZERO to ONE</a:t>
            </a:r>
            <a:endParaRPr lang="en-US" dirty="0"/>
          </a:p>
          <a:p>
            <a:pPr lvl="1"/>
            <a:r>
              <a:rPr lang="en-US" dirty="0" smtClean="0"/>
              <a:t>Zero means no correlation between parameters</a:t>
            </a:r>
          </a:p>
          <a:p>
            <a:endParaRPr lang="en-US" dirty="0" smtClean="0"/>
          </a:p>
        </p:txBody>
      </p:sp>
      <p:pic>
        <p:nvPicPr>
          <p:cNvPr id="4" name="Picture 3"/>
          <p:cNvPicPr>
            <a:picLocks noChangeAspect="1"/>
          </p:cNvPicPr>
          <p:nvPr/>
        </p:nvPicPr>
        <p:blipFill>
          <a:blip r:embed="rId3"/>
          <a:stretch>
            <a:fillRect/>
          </a:stretch>
        </p:blipFill>
        <p:spPr>
          <a:xfrm>
            <a:off x="2543591" y="1883755"/>
            <a:ext cx="1762125" cy="638175"/>
          </a:xfrm>
          <a:prstGeom prst="rect">
            <a:avLst/>
          </a:prstGeom>
        </p:spPr>
      </p:pic>
      <p:sp>
        <p:nvSpPr>
          <p:cNvPr id="5" name="TextBox 4"/>
          <p:cNvSpPr txBox="1"/>
          <p:nvPr/>
        </p:nvSpPr>
        <p:spPr>
          <a:xfrm>
            <a:off x="1612289" y="1514423"/>
            <a:ext cx="3624730" cy="369332"/>
          </a:xfrm>
          <a:prstGeom prst="rect">
            <a:avLst/>
          </a:prstGeom>
          <a:noFill/>
        </p:spPr>
        <p:txBody>
          <a:bodyPr wrap="square" rtlCol="0">
            <a:spAutoFit/>
          </a:bodyPr>
          <a:lstStyle/>
          <a:p>
            <a:pPr marL="285750" indent="-285750">
              <a:buFontTx/>
              <a:buChar char="―"/>
            </a:pPr>
            <a:r>
              <a:rPr lang="en-US" dirty="0" smtClean="0">
                <a:solidFill>
                  <a:srgbClr val="C00000"/>
                </a:solidFill>
              </a:rPr>
              <a:t>Parameter Covariance Matrix</a:t>
            </a:r>
            <a:endParaRPr lang="en-US" dirty="0">
              <a:solidFill>
                <a:srgbClr val="C00000"/>
              </a:solidFill>
            </a:endParaRPr>
          </a:p>
        </p:txBody>
      </p:sp>
      <p:sp>
        <p:nvSpPr>
          <p:cNvPr id="6" name="TextBox 5"/>
          <p:cNvSpPr txBox="1"/>
          <p:nvPr/>
        </p:nvSpPr>
        <p:spPr>
          <a:xfrm>
            <a:off x="6829520" y="1514423"/>
            <a:ext cx="1577788" cy="369332"/>
          </a:xfrm>
          <a:prstGeom prst="rect">
            <a:avLst/>
          </a:prstGeom>
          <a:noFill/>
        </p:spPr>
        <p:txBody>
          <a:bodyPr wrap="square" rtlCol="0">
            <a:spAutoFit/>
          </a:bodyPr>
          <a:lstStyle/>
          <a:p>
            <a:pPr marL="285750" indent="-285750">
              <a:buFontTx/>
              <a:buChar char="―"/>
            </a:pPr>
            <a:r>
              <a:rPr lang="en-US" dirty="0" smtClean="0">
                <a:solidFill>
                  <a:srgbClr val="C00000"/>
                </a:solidFill>
              </a:rPr>
              <a:t>Jacobian</a:t>
            </a:r>
            <a:endParaRPr lang="en-US" dirty="0">
              <a:solidFill>
                <a:srgbClr val="C00000"/>
              </a:solidFill>
            </a:endParaRPr>
          </a:p>
        </p:txBody>
      </p:sp>
      <p:pic>
        <p:nvPicPr>
          <p:cNvPr id="9" name="Picture 8"/>
          <p:cNvPicPr>
            <a:picLocks noChangeAspect="1"/>
          </p:cNvPicPr>
          <p:nvPr/>
        </p:nvPicPr>
        <p:blipFill>
          <a:blip r:embed="rId4"/>
          <a:stretch>
            <a:fillRect/>
          </a:stretch>
        </p:blipFill>
        <p:spPr>
          <a:xfrm>
            <a:off x="2726949" y="3304581"/>
            <a:ext cx="1857375" cy="552450"/>
          </a:xfrm>
          <a:prstGeom prst="rect">
            <a:avLst/>
          </a:prstGeom>
        </p:spPr>
      </p:pic>
      <p:pic>
        <p:nvPicPr>
          <p:cNvPr id="10" name="Picture 9"/>
          <p:cNvPicPr>
            <a:picLocks noChangeAspect="1"/>
          </p:cNvPicPr>
          <p:nvPr/>
        </p:nvPicPr>
        <p:blipFill>
          <a:blip r:embed="rId5"/>
          <a:stretch>
            <a:fillRect/>
          </a:stretch>
        </p:blipFill>
        <p:spPr>
          <a:xfrm>
            <a:off x="5467629" y="3173478"/>
            <a:ext cx="3228975" cy="1095375"/>
          </a:xfrm>
          <a:prstGeom prst="rect">
            <a:avLst/>
          </a:prstGeom>
        </p:spPr>
      </p:pic>
      <p:pic>
        <p:nvPicPr>
          <p:cNvPr id="11" name="Picture 10"/>
          <p:cNvPicPr>
            <a:picLocks noChangeAspect="1"/>
          </p:cNvPicPr>
          <p:nvPr/>
        </p:nvPicPr>
        <p:blipFill>
          <a:blip r:embed="rId6"/>
          <a:stretch>
            <a:fillRect/>
          </a:stretch>
        </p:blipFill>
        <p:spPr>
          <a:xfrm>
            <a:off x="6737351" y="1947830"/>
            <a:ext cx="1762125" cy="714375"/>
          </a:xfrm>
          <a:prstGeom prst="rect">
            <a:avLst/>
          </a:prstGeom>
        </p:spPr>
      </p:pic>
      <p:sp>
        <p:nvSpPr>
          <p:cNvPr id="12" name="TextBox 38"/>
          <p:cNvSpPr txBox="1">
            <a:spLocks noChangeArrowheads="1"/>
          </p:cNvSpPr>
          <p:nvPr/>
        </p:nvSpPr>
        <p:spPr bwMode="auto">
          <a:xfrm>
            <a:off x="7244883" y="6160589"/>
            <a:ext cx="463335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a:solidFill>
                  <a:schemeClr val="tx1"/>
                </a:solidFill>
              </a:rPr>
              <a:t>G.A.F. </a:t>
            </a:r>
            <a:r>
              <a:rPr lang="en-US" altLang="en-US" sz="1200" dirty="0" err="1">
                <a:solidFill>
                  <a:schemeClr val="tx1"/>
                </a:solidFill>
              </a:rPr>
              <a:t>Seber</a:t>
            </a:r>
            <a:r>
              <a:rPr lang="en-US" altLang="en-US" sz="1200" dirty="0">
                <a:solidFill>
                  <a:schemeClr val="tx1"/>
                </a:solidFill>
              </a:rPr>
              <a:t> and C.J. Wild, Nonlinear Regression, John Wiley &amp; Sons, New York (1989)</a:t>
            </a:r>
          </a:p>
        </p:txBody>
      </p:sp>
    </p:spTree>
    <p:extLst>
      <p:ext uri="{BB962C8B-B14F-4D97-AF65-F5344CB8AC3E}">
        <p14:creationId xmlns:p14="http://schemas.microsoft.com/office/powerpoint/2010/main" val="26592236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Correlations Between Parameters</a:t>
            </a:r>
            <a:endParaRPr lang="en-US" dirty="0"/>
          </a:p>
        </p:txBody>
      </p:sp>
      <p:pic>
        <p:nvPicPr>
          <p:cNvPr id="4" name="Picture 3"/>
          <p:cNvPicPr>
            <a:picLocks noChangeAspect="1"/>
          </p:cNvPicPr>
          <p:nvPr/>
        </p:nvPicPr>
        <p:blipFill>
          <a:blip r:embed="rId3"/>
          <a:stretch>
            <a:fillRect/>
          </a:stretch>
        </p:blipFill>
        <p:spPr>
          <a:xfrm>
            <a:off x="377728" y="1111624"/>
            <a:ext cx="5494153" cy="4200010"/>
          </a:xfrm>
          <a:prstGeom prst="rect">
            <a:avLst/>
          </a:prstGeom>
        </p:spPr>
      </p:pic>
      <p:sp>
        <p:nvSpPr>
          <p:cNvPr id="6" name="TextBox 5"/>
          <p:cNvSpPr txBox="1"/>
          <p:nvPr/>
        </p:nvSpPr>
        <p:spPr>
          <a:xfrm>
            <a:off x="1466333" y="5522259"/>
            <a:ext cx="3316941" cy="369332"/>
          </a:xfrm>
          <a:prstGeom prst="rect">
            <a:avLst/>
          </a:prstGeom>
          <a:noFill/>
        </p:spPr>
        <p:txBody>
          <a:bodyPr wrap="square" rtlCol="0">
            <a:spAutoFit/>
          </a:bodyPr>
          <a:lstStyle/>
          <a:p>
            <a:r>
              <a:rPr lang="en-US" dirty="0" smtClean="0"/>
              <a:t>Highly Correlated Parameters</a:t>
            </a:r>
            <a:endParaRPr lang="en-US" dirty="0"/>
          </a:p>
        </p:txBody>
      </p:sp>
      <p:sp>
        <p:nvSpPr>
          <p:cNvPr id="7" name="TextBox 6"/>
          <p:cNvSpPr txBox="1"/>
          <p:nvPr/>
        </p:nvSpPr>
        <p:spPr>
          <a:xfrm>
            <a:off x="7079915" y="5522259"/>
            <a:ext cx="3603811" cy="369332"/>
          </a:xfrm>
          <a:prstGeom prst="rect">
            <a:avLst/>
          </a:prstGeom>
          <a:noFill/>
        </p:spPr>
        <p:txBody>
          <a:bodyPr wrap="square" rtlCol="0">
            <a:spAutoFit/>
          </a:bodyPr>
          <a:lstStyle/>
          <a:p>
            <a:r>
              <a:rPr lang="en-US" dirty="0" smtClean="0"/>
              <a:t>Largely Independent Parameters</a:t>
            </a:r>
            <a:endParaRPr lang="en-US" dirty="0"/>
          </a:p>
        </p:txBody>
      </p:sp>
      <p:pic>
        <p:nvPicPr>
          <p:cNvPr id="3" name="Picture 2"/>
          <p:cNvPicPr>
            <a:picLocks noChangeAspect="1"/>
          </p:cNvPicPr>
          <p:nvPr/>
        </p:nvPicPr>
        <p:blipFill>
          <a:blip r:embed="rId4"/>
          <a:stretch>
            <a:fillRect/>
          </a:stretch>
        </p:blipFill>
        <p:spPr>
          <a:xfrm>
            <a:off x="6134766" y="1111624"/>
            <a:ext cx="5494108" cy="4200010"/>
          </a:xfrm>
          <a:prstGeom prst="rect">
            <a:avLst/>
          </a:prstGeom>
        </p:spPr>
      </p:pic>
      <p:pic>
        <p:nvPicPr>
          <p:cNvPr id="9" name="Picture 8"/>
          <p:cNvPicPr>
            <a:picLocks noChangeAspect="1"/>
          </p:cNvPicPr>
          <p:nvPr/>
        </p:nvPicPr>
        <p:blipFill>
          <a:blip r:embed="rId5"/>
          <a:stretch>
            <a:fillRect/>
          </a:stretch>
        </p:blipFill>
        <p:spPr>
          <a:xfrm>
            <a:off x="2546638" y="5111569"/>
            <a:ext cx="781050" cy="323850"/>
          </a:xfrm>
          <a:prstGeom prst="rect">
            <a:avLst/>
          </a:prstGeom>
        </p:spPr>
      </p:pic>
      <p:pic>
        <p:nvPicPr>
          <p:cNvPr id="10" name="Picture 9"/>
          <p:cNvPicPr>
            <a:picLocks noChangeAspect="1"/>
          </p:cNvPicPr>
          <p:nvPr/>
        </p:nvPicPr>
        <p:blipFill>
          <a:blip r:embed="rId6"/>
          <a:stretch>
            <a:fillRect/>
          </a:stretch>
        </p:blipFill>
        <p:spPr>
          <a:xfrm rot="16200000">
            <a:off x="226771" y="2941727"/>
            <a:ext cx="533400" cy="295275"/>
          </a:xfrm>
          <a:prstGeom prst="rect">
            <a:avLst/>
          </a:prstGeom>
        </p:spPr>
      </p:pic>
      <p:pic>
        <p:nvPicPr>
          <p:cNvPr id="11" name="Picture 10"/>
          <p:cNvPicPr>
            <a:picLocks noChangeAspect="1"/>
          </p:cNvPicPr>
          <p:nvPr/>
        </p:nvPicPr>
        <p:blipFill>
          <a:blip r:embed="rId7"/>
          <a:stretch>
            <a:fillRect/>
          </a:stretch>
        </p:blipFill>
        <p:spPr>
          <a:xfrm rot="16200000">
            <a:off x="5536735" y="2941727"/>
            <a:ext cx="504825" cy="323850"/>
          </a:xfrm>
          <a:prstGeom prst="rect">
            <a:avLst/>
          </a:prstGeom>
        </p:spPr>
      </p:pic>
      <p:pic>
        <p:nvPicPr>
          <p:cNvPr id="12" name="Picture 11"/>
          <p:cNvPicPr>
            <a:picLocks noChangeAspect="1"/>
          </p:cNvPicPr>
          <p:nvPr/>
        </p:nvPicPr>
        <p:blipFill>
          <a:blip r:embed="rId7"/>
          <a:stretch>
            <a:fillRect/>
          </a:stretch>
        </p:blipFill>
        <p:spPr>
          <a:xfrm rot="16200000">
            <a:off x="11222823" y="2913152"/>
            <a:ext cx="504825" cy="323850"/>
          </a:xfrm>
          <a:prstGeom prst="rect">
            <a:avLst/>
          </a:prstGeom>
        </p:spPr>
      </p:pic>
      <p:pic>
        <p:nvPicPr>
          <p:cNvPr id="13" name="Picture 12"/>
          <p:cNvPicPr>
            <a:picLocks noChangeAspect="1"/>
          </p:cNvPicPr>
          <p:nvPr/>
        </p:nvPicPr>
        <p:blipFill>
          <a:blip r:embed="rId8"/>
          <a:stretch>
            <a:fillRect/>
          </a:stretch>
        </p:blipFill>
        <p:spPr>
          <a:xfrm rot="16200000">
            <a:off x="5942496" y="2917913"/>
            <a:ext cx="542925" cy="342900"/>
          </a:xfrm>
          <a:prstGeom prst="rect">
            <a:avLst/>
          </a:prstGeom>
        </p:spPr>
      </p:pic>
      <p:pic>
        <p:nvPicPr>
          <p:cNvPr id="14" name="Picture 13"/>
          <p:cNvPicPr>
            <a:picLocks noChangeAspect="1"/>
          </p:cNvPicPr>
          <p:nvPr/>
        </p:nvPicPr>
        <p:blipFill>
          <a:blip r:embed="rId9"/>
          <a:stretch>
            <a:fillRect/>
          </a:stretch>
        </p:blipFill>
        <p:spPr>
          <a:xfrm>
            <a:off x="8172994" y="5118820"/>
            <a:ext cx="914400" cy="333375"/>
          </a:xfrm>
          <a:prstGeom prst="rect">
            <a:avLst/>
          </a:prstGeom>
        </p:spPr>
      </p:pic>
    </p:spTree>
    <p:extLst>
      <p:ext uri="{BB962C8B-B14F-4D97-AF65-F5344CB8AC3E}">
        <p14:creationId xmlns:p14="http://schemas.microsoft.com/office/powerpoint/2010/main" val="15214190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Sometimes Assumptions Do Not Hold</a:t>
            </a:r>
            <a:endParaRPr lang="en-US" dirty="0"/>
          </a:p>
        </p:txBody>
      </p:sp>
      <p:pic>
        <p:nvPicPr>
          <p:cNvPr id="4" name="Picture 3"/>
          <p:cNvPicPr>
            <a:picLocks noChangeAspect="1"/>
          </p:cNvPicPr>
          <p:nvPr/>
        </p:nvPicPr>
        <p:blipFill>
          <a:blip r:embed="rId2"/>
          <a:stretch>
            <a:fillRect/>
          </a:stretch>
        </p:blipFill>
        <p:spPr>
          <a:xfrm>
            <a:off x="372595" y="1243623"/>
            <a:ext cx="4199404" cy="3342383"/>
          </a:xfrm>
          <a:prstGeom prst="rect">
            <a:avLst/>
          </a:prstGeom>
        </p:spPr>
      </p:pic>
      <p:sp>
        <p:nvSpPr>
          <p:cNvPr id="5" name="TextBox 4"/>
          <p:cNvSpPr txBox="1"/>
          <p:nvPr/>
        </p:nvSpPr>
        <p:spPr>
          <a:xfrm>
            <a:off x="372595" y="4950637"/>
            <a:ext cx="4240306" cy="646331"/>
          </a:xfrm>
          <a:prstGeom prst="rect">
            <a:avLst/>
          </a:prstGeom>
          <a:noFill/>
        </p:spPr>
        <p:txBody>
          <a:bodyPr wrap="square" rtlCol="0">
            <a:spAutoFit/>
          </a:bodyPr>
          <a:lstStyle/>
          <a:p>
            <a:r>
              <a:rPr lang="en-US" dirty="0" smtClean="0"/>
              <a:t>Contours are not elliptical – assumption of Gaussian distribution fails</a:t>
            </a:r>
            <a:endParaRPr lang="en-US" dirty="0"/>
          </a:p>
        </p:txBody>
      </p:sp>
      <p:sp>
        <p:nvSpPr>
          <p:cNvPr id="6" name="TextBox 5"/>
          <p:cNvSpPr txBox="1"/>
          <p:nvPr/>
        </p:nvSpPr>
        <p:spPr>
          <a:xfrm>
            <a:off x="5109882" y="1243623"/>
            <a:ext cx="6427694" cy="369332"/>
          </a:xfrm>
          <a:prstGeom prst="rect">
            <a:avLst/>
          </a:prstGeom>
          <a:noFill/>
        </p:spPr>
        <p:txBody>
          <a:bodyPr wrap="square" rtlCol="0">
            <a:spAutoFit/>
          </a:bodyPr>
          <a:lstStyle/>
          <a:p>
            <a:r>
              <a:rPr lang="en-US" dirty="0" smtClean="0"/>
              <a:t>Pull from levels of constant chi square (instead of Gaussian)</a:t>
            </a:r>
            <a:endParaRPr lang="en-US" dirty="0"/>
          </a:p>
        </p:txBody>
      </p:sp>
      <p:pic>
        <p:nvPicPr>
          <p:cNvPr id="7" name="Picture 6"/>
          <p:cNvPicPr>
            <a:picLocks noChangeAspect="1"/>
          </p:cNvPicPr>
          <p:nvPr/>
        </p:nvPicPr>
        <p:blipFill>
          <a:blip r:embed="rId3"/>
          <a:stretch>
            <a:fillRect/>
          </a:stretch>
        </p:blipFill>
        <p:spPr>
          <a:xfrm>
            <a:off x="5360893" y="2257930"/>
            <a:ext cx="2295525" cy="495300"/>
          </a:xfrm>
          <a:prstGeom prst="rect">
            <a:avLst/>
          </a:prstGeom>
        </p:spPr>
      </p:pic>
      <p:cxnSp>
        <p:nvCxnSpPr>
          <p:cNvPr id="9" name="Straight Arrow Connector 8"/>
          <p:cNvCxnSpPr/>
          <p:nvPr/>
        </p:nvCxnSpPr>
        <p:spPr>
          <a:xfrm>
            <a:off x="8077200" y="2505580"/>
            <a:ext cx="1407458" cy="0"/>
          </a:xfrm>
          <a:prstGeom prst="straightConnector1">
            <a:avLst/>
          </a:prstGeom>
          <a:ln w="7620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9719876" y="2182415"/>
            <a:ext cx="1692194" cy="646331"/>
          </a:xfrm>
          <a:prstGeom prst="rect">
            <a:avLst/>
          </a:prstGeom>
          <a:noFill/>
        </p:spPr>
        <p:txBody>
          <a:bodyPr wrap="square" rtlCol="0">
            <a:spAutoFit/>
          </a:bodyPr>
          <a:lstStyle/>
          <a:p>
            <a:r>
              <a:rPr lang="en-US" dirty="0" smtClean="0"/>
              <a:t>One standard deviation</a:t>
            </a:r>
            <a:endParaRPr lang="en-US" dirty="0"/>
          </a:p>
        </p:txBody>
      </p:sp>
      <p:pic>
        <p:nvPicPr>
          <p:cNvPr id="3" name="Picture 2"/>
          <p:cNvPicPr>
            <a:picLocks noChangeAspect="1"/>
          </p:cNvPicPr>
          <p:nvPr/>
        </p:nvPicPr>
        <p:blipFill>
          <a:blip r:embed="rId4"/>
          <a:stretch>
            <a:fillRect/>
          </a:stretch>
        </p:blipFill>
        <p:spPr>
          <a:xfrm>
            <a:off x="5109882" y="3812741"/>
            <a:ext cx="4457700" cy="581025"/>
          </a:xfrm>
          <a:prstGeom prst="rect">
            <a:avLst/>
          </a:prstGeom>
        </p:spPr>
      </p:pic>
      <p:sp>
        <p:nvSpPr>
          <p:cNvPr id="8" name="TextBox 7"/>
          <p:cNvSpPr txBox="1"/>
          <p:nvPr/>
        </p:nvSpPr>
        <p:spPr>
          <a:xfrm>
            <a:off x="5276849" y="3181424"/>
            <a:ext cx="4290733" cy="646331"/>
          </a:xfrm>
          <a:prstGeom prst="rect">
            <a:avLst/>
          </a:prstGeom>
          <a:noFill/>
        </p:spPr>
        <p:txBody>
          <a:bodyPr wrap="square" rtlCol="0">
            <a:spAutoFit/>
          </a:bodyPr>
          <a:lstStyle/>
          <a:p>
            <a:r>
              <a:rPr lang="en-US" dirty="0" smtClean="0">
                <a:solidFill>
                  <a:srgbClr val="C00000"/>
                </a:solidFill>
              </a:rPr>
              <a:t>Comes from a Taylor Expansion around the best fit set of parameters</a:t>
            </a:r>
            <a:endParaRPr lang="en-US" dirty="0">
              <a:solidFill>
                <a:srgbClr val="C00000"/>
              </a:solidFill>
            </a:endParaRPr>
          </a:p>
        </p:txBody>
      </p:sp>
      <p:pic>
        <p:nvPicPr>
          <p:cNvPr id="11" name="Picture 10"/>
          <p:cNvPicPr>
            <a:picLocks noChangeAspect="1"/>
          </p:cNvPicPr>
          <p:nvPr/>
        </p:nvPicPr>
        <p:blipFill>
          <a:blip r:embed="rId5"/>
          <a:stretch>
            <a:fillRect/>
          </a:stretch>
        </p:blipFill>
        <p:spPr>
          <a:xfrm>
            <a:off x="9992179" y="3703203"/>
            <a:ext cx="1619250" cy="800100"/>
          </a:xfrm>
          <a:prstGeom prst="rect">
            <a:avLst/>
          </a:prstGeom>
        </p:spPr>
      </p:pic>
      <p:pic>
        <p:nvPicPr>
          <p:cNvPr id="12" name="Picture 11"/>
          <p:cNvPicPr>
            <a:picLocks noChangeAspect="1"/>
          </p:cNvPicPr>
          <p:nvPr/>
        </p:nvPicPr>
        <p:blipFill>
          <a:blip r:embed="rId6"/>
          <a:stretch>
            <a:fillRect/>
          </a:stretch>
        </p:blipFill>
        <p:spPr>
          <a:xfrm>
            <a:off x="5276849" y="4939074"/>
            <a:ext cx="5799028" cy="914299"/>
          </a:xfrm>
          <a:prstGeom prst="rect">
            <a:avLst/>
          </a:prstGeom>
        </p:spPr>
      </p:pic>
      <p:sp>
        <p:nvSpPr>
          <p:cNvPr id="13" name="Oval 12"/>
          <p:cNvSpPr/>
          <p:nvPr/>
        </p:nvSpPr>
        <p:spPr>
          <a:xfrm>
            <a:off x="7191189" y="3798127"/>
            <a:ext cx="2330213" cy="594523"/>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39343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580572" y="76201"/>
                <a:ext cx="11030857" cy="911345"/>
              </a:xfrm>
            </p:spPr>
            <p:txBody>
              <a:bodyPr/>
              <a:lstStyle/>
              <a:p>
                <a:r>
                  <a:rPr lang="en-US" dirty="0" smtClean="0"/>
                  <a:t>Comparisons of Fits</a:t>
                </a:r>
                <a:br>
                  <a:rPr lang="en-US" dirty="0" smtClean="0"/>
                </a:br>
                <a:r>
                  <a:rPr lang="en-US" baseline="30000" dirty="0" smtClean="0"/>
                  <a:t>12</a:t>
                </a:r>
                <a:r>
                  <a:rPr lang="en-US" dirty="0" smtClean="0"/>
                  <a:t>C(</a:t>
                </a:r>
                <a:r>
                  <a:rPr lang="en-US" dirty="0" err="1" smtClean="0"/>
                  <a:t>n,n</a:t>
                </a:r>
                <a:r>
                  <a:rPr lang="en-US" dirty="0" smtClean="0"/>
                  <a:t>)</a:t>
                </a:r>
                <a:r>
                  <a:rPr lang="en-US" baseline="30000" dirty="0" smtClean="0"/>
                  <a:t>12</a:t>
                </a:r>
                <a:r>
                  <a:rPr lang="en-US" dirty="0" smtClean="0"/>
                  <a:t>C and </a:t>
                </a:r>
                <a:r>
                  <a:rPr lang="en-US" baseline="30000" dirty="0"/>
                  <a:t>12</a:t>
                </a:r>
                <a:r>
                  <a:rPr lang="en-US" dirty="0"/>
                  <a:t>C(</a:t>
                </a:r>
                <a:r>
                  <a:rPr lang="en-US" dirty="0" err="1"/>
                  <a:t>n,n</a:t>
                </a:r>
                <a:r>
                  <a:rPr lang="en-US" dirty="0"/>
                  <a:t>’)</a:t>
                </a:r>
                <a:r>
                  <a:rPr lang="en-US" baseline="30000" dirty="0"/>
                  <a:t>12</a:t>
                </a:r>
                <a:r>
                  <a:rPr lang="en-US" dirty="0"/>
                  <a:t>C(</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𝟐</m:t>
                        </m:r>
                      </m:e>
                      <m:sub>
                        <m:r>
                          <a:rPr lang="en-US" i="1">
                            <a:latin typeface="Cambria Math" panose="02040503050406030204" pitchFamily="18" charset="0"/>
                          </a:rPr>
                          <m:t>𝟏</m:t>
                        </m:r>
                      </m:sub>
                      <m:sup>
                        <m:r>
                          <a:rPr lang="en-US" i="1">
                            <a:latin typeface="Cambria Math" panose="02040503050406030204" pitchFamily="18" charset="0"/>
                          </a:rPr>
                          <m:t>+</m:t>
                        </m:r>
                      </m:sup>
                    </m:sSubSup>
                  </m:oMath>
                </a14:m>
                <a:r>
                  <a:rPr lang="en-US" dirty="0"/>
                  <a:t>) </a:t>
                </a:r>
                <a:r>
                  <a:rPr lang="en-US" dirty="0" smtClean="0"/>
                  <a:t>at 17.29 MeV</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580572" y="76201"/>
                <a:ext cx="11030857" cy="911345"/>
              </a:xfrm>
              <a:blipFill rotWithShape="0">
                <a:blip r:embed="rId3"/>
                <a:stretch>
                  <a:fillRect t="-17450" b="-22819"/>
                </a:stretch>
              </a:blipFill>
            </p:spPr>
            <p:txBody>
              <a:bodyPr/>
              <a:lstStyle/>
              <a:p>
                <a:r>
                  <a:rPr lang="en-US">
                    <a:noFill/>
                  </a:rPr>
                  <a:t> </a:t>
                </a:r>
              </a:p>
            </p:txBody>
          </p:sp>
        </mc:Fallback>
      </mc:AlternateContent>
      <p:sp>
        <p:nvSpPr>
          <p:cNvPr id="4" name="TextBox 1"/>
          <p:cNvSpPr txBox="1">
            <a:spLocks noChangeArrowheads="1"/>
          </p:cNvSpPr>
          <p:nvPr/>
        </p:nvSpPr>
        <p:spPr bwMode="auto">
          <a:xfrm>
            <a:off x="7309873" y="6087539"/>
            <a:ext cx="20010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000" dirty="0">
                <a:solidFill>
                  <a:srgbClr val="C00000"/>
                </a:solidFill>
              </a:rPr>
              <a:t>Preliminary</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598" y="987546"/>
            <a:ext cx="6288211" cy="485907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1543" y="984179"/>
            <a:ext cx="6292568" cy="4862439"/>
          </a:xfrm>
          <a:prstGeom prst="rect">
            <a:avLst/>
          </a:prstGeom>
        </p:spPr>
      </p:pic>
      <p:sp>
        <p:nvSpPr>
          <p:cNvPr id="12" name="TextBox 11"/>
          <p:cNvSpPr txBox="1"/>
          <p:nvPr/>
        </p:nvSpPr>
        <p:spPr>
          <a:xfrm>
            <a:off x="2802503" y="1302327"/>
            <a:ext cx="914400" cy="369332"/>
          </a:xfrm>
          <a:prstGeom prst="rect">
            <a:avLst/>
          </a:prstGeom>
          <a:noFill/>
        </p:spPr>
        <p:txBody>
          <a:bodyPr wrap="square" rtlCol="0">
            <a:spAutoFit/>
          </a:bodyPr>
          <a:lstStyle/>
          <a:p>
            <a:r>
              <a:rPr lang="en-US" dirty="0" smtClean="0"/>
              <a:t>Elastic</a:t>
            </a:r>
            <a:endParaRPr lang="en-US" dirty="0"/>
          </a:p>
        </p:txBody>
      </p:sp>
      <p:sp>
        <p:nvSpPr>
          <p:cNvPr id="13" name="TextBox 12"/>
          <p:cNvSpPr txBox="1"/>
          <p:nvPr/>
        </p:nvSpPr>
        <p:spPr>
          <a:xfrm>
            <a:off x="8419938" y="1302327"/>
            <a:ext cx="1075777" cy="369332"/>
          </a:xfrm>
          <a:prstGeom prst="rect">
            <a:avLst/>
          </a:prstGeom>
          <a:noFill/>
        </p:spPr>
        <p:txBody>
          <a:bodyPr wrap="square" rtlCol="0">
            <a:spAutoFit/>
          </a:bodyPr>
          <a:lstStyle/>
          <a:p>
            <a:r>
              <a:rPr lang="en-US" dirty="0" smtClean="0"/>
              <a:t>Inelastic</a:t>
            </a:r>
            <a:endParaRPr lang="en-US" dirty="0"/>
          </a:p>
        </p:txBody>
      </p:sp>
    </p:spTree>
    <p:extLst>
      <p:ext uri="{BB962C8B-B14F-4D97-AF65-F5344CB8AC3E}">
        <p14:creationId xmlns:p14="http://schemas.microsoft.com/office/powerpoint/2010/main" val="381458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baseline="30000" dirty="0" smtClean="0"/>
              <a:t>48</a:t>
            </a:r>
            <a:r>
              <a:rPr lang="en-US" dirty="0" smtClean="0"/>
              <a:t>Ca(</a:t>
            </a:r>
            <a:r>
              <a:rPr lang="en-US" dirty="0" err="1" smtClean="0"/>
              <a:t>n,n</a:t>
            </a:r>
            <a:r>
              <a:rPr lang="en-US" dirty="0" smtClean="0"/>
              <a:t>) at 12.0 MeV</a:t>
            </a:r>
            <a:br>
              <a:rPr lang="en-US" dirty="0" smtClean="0"/>
            </a:br>
            <a:r>
              <a:rPr lang="en-US" dirty="0" smtClean="0"/>
              <a:t>Angular Distribution</a:t>
            </a:r>
            <a:endParaRPr lang="en-US"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29115" y="1024596"/>
            <a:ext cx="7933770" cy="5027613"/>
          </a:xfrm>
        </p:spPr>
      </p:pic>
      <p:sp>
        <p:nvSpPr>
          <p:cNvPr id="7" name="TextBox 6"/>
          <p:cNvSpPr txBox="1"/>
          <p:nvPr/>
        </p:nvSpPr>
        <p:spPr>
          <a:xfrm>
            <a:off x="9622302" y="1252560"/>
            <a:ext cx="2260209" cy="646331"/>
          </a:xfrm>
          <a:prstGeom prst="rect">
            <a:avLst/>
          </a:prstGeom>
          <a:noFill/>
        </p:spPr>
        <p:txBody>
          <a:bodyPr wrap="square" rtlCol="0">
            <a:spAutoFit/>
          </a:bodyPr>
          <a:lstStyle/>
          <a:p>
            <a:r>
              <a:rPr lang="en-US" dirty="0" smtClean="0"/>
              <a:t>Bands define a 95% confidence interval</a:t>
            </a:r>
            <a:endParaRPr lang="en-US" dirty="0"/>
          </a:p>
        </p:txBody>
      </p:sp>
      <p:sp>
        <p:nvSpPr>
          <p:cNvPr id="6" name="TextBox 5"/>
          <p:cNvSpPr txBox="1"/>
          <p:nvPr/>
        </p:nvSpPr>
        <p:spPr>
          <a:xfrm>
            <a:off x="309489" y="5755859"/>
            <a:ext cx="4149970" cy="338554"/>
          </a:xfrm>
          <a:prstGeom prst="rect">
            <a:avLst/>
          </a:prstGeom>
          <a:noFill/>
        </p:spPr>
        <p:txBody>
          <a:bodyPr wrap="square" rtlCol="0">
            <a:spAutoFit/>
          </a:bodyPr>
          <a:lstStyle/>
          <a:p>
            <a:r>
              <a:rPr lang="en-US" sz="1600" dirty="0" smtClean="0"/>
              <a:t>Data from:  </a:t>
            </a:r>
            <a:r>
              <a:rPr lang="en-US" sz="1600" i="1" dirty="0" smtClean="0"/>
              <a:t>Phys</a:t>
            </a:r>
            <a:r>
              <a:rPr lang="en-US" sz="1600" i="1" dirty="0"/>
              <a:t>. Rev. C </a:t>
            </a:r>
            <a:r>
              <a:rPr lang="en-US" sz="1600" b="1" dirty="0"/>
              <a:t>83</a:t>
            </a:r>
            <a:r>
              <a:rPr lang="en-US" sz="1600" dirty="0"/>
              <a:t> 064605 (2011</a:t>
            </a:r>
            <a:r>
              <a:rPr lang="en-US" sz="1600" dirty="0" smtClean="0"/>
              <a:t>)</a:t>
            </a:r>
            <a:endParaRPr lang="en-US" sz="1600" dirty="0"/>
          </a:p>
        </p:txBody>
      </p:sp>
    </p:spTree>
    <p:extLst>
      <p:ext uri="{BB962C8B-B14F-4D97-AF65-F5344CB8AC3E}">
        <p14:creationId xmlns:p14="http://schemas.microsoft.com/office/powerpoint/2010/main" val="39581739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Correlations in Parameters – </a:t>
            </a:r>
            <a:r>
              <a:rPr lang="en-US" baseline="30000" dirty="0" smtClean="0"/>
              <a:t>12</a:t>
            </a:r>
            <a:r>
              <a:rPr lang="en-US" dirty="0" smtClean="0"/>
              <a:t>C(</a:t>
            </a:r>
            <a:r>
              <a:rPr lang="en-US" dirty="0" err="1" smtClean="0"/>
              <a:t>n,n</a:t>
            </a:r>
            <a:r>
              <a:rPr lang="en-US" dirty="0" smtClean="0"/>
              <a:t>)</a:t>
            </a:r>
            <a:r>
              <a:rPr lang="en-US" baseline="30000" dirty="0" smtClean="0"/>
              <a:t>12</a:t>
            </a:r>
            <a:r>
              <a:rPr lang="en-US" dirty="0" smtClean="0"/>
              <a:t>C</a:t>
            </a:r>
            <a:endParaRPr lang="en-US" dirty="0"/>
          </a:p>
        </p:txBody>
      </p:sp>
      <p:pic>
        <p:nvPicPr>
          <p:cNvPr id="5" name="Picture 4"/>
          <p:cNvPicPr>
            <a:picLocks noChangeAspect="1"/>
          </p:cNvPicPr>
          <p:nvPr/>
        </p:nvPicPr>
        <p:blipFill>
          <a:blip r:embed="rId2"/>
          <a:stretch>
            <a:fillRect/>
          </a:stretch>
        </p:blipFill>
        <p:spPr>
          <a:xfrm>
            <a:off x="1543470" y="1221441"/>
            <a:ext cx="9105060" cy="3246884"/>
          </a:xfrm>
          <a:prstGeom prst="rect">
            <a:avLst/>
          </a:prstGeom>
        </p:spPr>
      </p:pic>
      <p:sp>
        <p:nvSpPr>
          <p:cNvPr id="6" name="TextBox 5"/>
          <p:cNvSpPr txBox="1"/>
          <p:nvPr/>
        </p:nvSpPr>
        <p:spPr>
          <a:xfrm>
            <a:off x="1543470" y="4764608"/>
            <a:ext cx="4724808" cy="461665"/>
          </a:xfrm>
          <a:prstGeom prst="rect">
            <a:avLst/>
          </a:prstGeom>
          <a:noFill/>
        </p:spPr>
        <p:txBody>
          <a:bodyPr wrap="square" rtlCol="0">
            <a:spAutoFit/>
          </a:bodyPr>
          <a:lstStyle/>
          <a:p>
            <a:r>
              <a:rPr lang="en-US" sz="2400" dirty="0" smtClean="0">
                <a:solidFill>
                  <a:srgbClr val="002060"/>
                </a:solidFill>
              </a:rPr>
              <a:t>Parameters are highly correlated</a:t>
            </a:r>
            <a:endParaRPr lang="en-US" sz="2400" dirty="0">
              <a:solidFill>
                <a:srgbClr val="002060"/>
              </a:solidFill>
            </a:endParaRPr>
          </a:p>
        </p:txBody>
      </p:sp>
      <p:sp>
        <p:nvSpPr>
          <p:cNvPr id="7" name="TextBox 6"/>
          <p:cNvSpPr txBox="1"/>
          <p:nvPr/>
        </p:nvSpPr>
        <p:spPr>
          <a:xfrm>
            <a:off x="6726705" y="5226273"/>
            <a:ext cx="3921825" cy="461665"/>
          </a:xfrm>
          <a:prstGeom prst="rect">
            <a:avLst/>
          </a:prstGeom>
          <a:noFill/>
        </p:spPr>
        <p:txBody>
          <a:bodyPr wrap="square" rtlCol="0">
            <a:spAutoFit/>
          </a:bodyPr>
          <a:lstStyle/>
          <a:p>
            <a:r>
              <a:rPr lang="en-US" sz="2400" dirty="0" smtClean="0">
                <a:solidFill>
                  <a:srgbClr val="C00000"/>
                </a:solidFill>
              </a:rPr>
              <a:t>Not all may be independent</a:t>
            </a:r>
            <a:endParaRPr lang="en-US" sz="2400" dirty="0">
              <a:solidFill>
                <a:srgbClr val="C00000"/>
              </a:solidFill>
            </a:endParaRPr>
          </a:p>
        </p:txBody>
      </p:sp>
      <p:sp>
        <p:nvSpPr>
          <p:cNvPr id="3" name="Oval 2"/>
          <p:cNvSpPr/>
          <p:nvPr/>
        </p:nvSpPr>
        <p:spPr>
          <a:xfrm>
            <a:off x="4433578" y="3881309"/>
            <a:ext cx="1364974" cy="468160"/>
          </a:xfrm>
          <a:prstGeom prst="ellipse">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9091354" y="2339145"/>
            <a:ext cx="1364974" cy="468160"/>
          </a:xfrm>
          <a:prstGeom prst="ellipse">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946958" y="1826894"/>
            <a:ext cx="1364974" cy="468160"/>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905403" y="2852371"/>
            <a:ext cx="1364974" cy="468160"/>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5913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024063" y="75903"/>
            <a:ext cx="8143875" cy="907852"/>
          </a:xfrm>
        </p:spPr>
        <p:txBody>
          <a:bodyPr/>
          <a:lstStyle/>
          <a:p>
            <a:r>
              <a:rPr lang="en-US" altLang="en-US" dirty="0" smtClean="0">
                <a:latin typeface="Arial" panose="020B0604020202020204" pitchFamily="34" charset="0"/>
                <a:ea typeface="ＭＳ Ｐゴシック" panose="020B0600070205080204" pitchFamily="34" charset="-128"/>
              </a:rPr>
              <a:t>Error Comparison for </a:t>
            </a:r>
            <a:r>
              <a:rPr lang="en-US" altLang="en-US" baseline="30000" dirty="0" smtClean="0">
                <a:latin typeface="Arial" panose="020B0604020202020204" pitchFamily="34" charset="0"/>
                <a:ea typeface="ＭＳ Ｐゴシック" panose="020B0600070205080204" pitchFamily="34" charset="-128"/>
              </a:rPr>
              <a:t>48</a:t>
            </a:r>
            <a:r>
              <a:rPr lang="en-US" altLang="en-US" dirty="0" smtClean="0">
                <a:latin typeface="Arial" panose="020B0604020202020204" pitchFamily="34" charset="0"/>
                <a:ea typeface="ＭＳ Ｐゴシック" panose="020B0600070205080204" pitchFamily="34" charset="-128"/>
              </a:rPr>
              <a:t>Ca(</a:t>
            </a:r>
            <a:r>
              <a:rPr lang="en-US" altLang="en-US" dirty="0" err="1" smtClean="0">
                <a:latin typeface="Arial" panose="020B0604020202020204" pitchFamily="34" charset="0"/>
                <a:ea typeface="ＭＳ Ｐゴシック" panose="020B0600070205080204" pitchFamily="34" charset="-128"/>
              </a:rPr>
              <a:t>d,d</a:t>
            </a:r>
            <a:r>
              <a:rPr lang="en-US" altLang="en-US" dirty="0" smtClean="0">
                <a:latin typeface="Arial" panose="020B0604020202020204" pitchFamily="34" charset="0"/>
                <a:ea typeface="ＭＳ Ｐゴシック" panose="020B0600070205080204" pitchFamily="34" charset="-128"/>
              </a:rPr>
              <a:t>)</a:t>
            </a:r>
            <a:r>
              <a:rPr lang="en-US" altLang="en-US" baseline="30000" dirty="0" smtClean="0">
                <a:latin typeface="Arial" panose="020B0604020202020204" pitchFamily="34" charset="0"/>
                <a:ea typeface="ＭＳ Ｐゴシック" panose="020B0600070205080204" pitchFamily="34" charset="-128"/>
              </a:rPr>
              <a:t>48</a:t>
            </a:r>
            <a:r>
              <a:rPr lang="en-US" altLang="en-US" dirty="0" smtClean="0">
                <a:latin typeface="Arial" panose="020B0604020202020204" pitchFamily="34" charset="0"/>
                <a:ea typeface="ＭＳ Ｐゴシック" panose="020B0600070205080204" pitchFamily="34" charset="-128"/>
              </a:rPr>
              <a:t>Ca</a:t>
            </a:r>
            <a:br>
              <a:rPr lang="en-US" altLang="en-US" dirty="0" smtClean="0">
                <a:latin typeface="Arial" panose="020B0604020202020204" pitchFamily="34" charset="0"/>
                <a:ea typeface="ＭＳ Ｐゴシック" panose="020B0600070205080204" pitchFamily="34" charset="-128"/>
              </a:rPr>
            </a:br>
            <a:r>
              <a:rPr lang="en-US" altLang="en-US" dirty="0" smtClean="0">
                <a:latin typeface="Arial" panose="020B0604020202020204" pitchFamily="34" charset="0"/>
                <a:ea typeface="ＭＳ Ｐゴシック" panose="020B0600070205080204" pitchFamily="34" charset="-128"/>
              </a:rPr>
              <a:t>E=23.2 MeV</a:t>
            </a:r>
          </a:p>
        </p:txBody>
      </p:sp>
      <p:sp>
        <p:nvSpPr>
          <p:cNvPr id="36869" name="TextBox 1"/>
          <p:cNvSpPr txBox="1">
            <a:spLocks noChangeArrowheads="1"/>
          </p:cNvSpPr>
          <p:nvPr/>
        </p:nvSpPr>
        <p:spPr bwMode="auto">
          <a:xfrm>
            <a:off x="7228822" y="6107658"/>
            <a:ext cx="4783637"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938" dirty="0" smtClean="0"/>
              <a:t>W.W. </a:t>
            </a:r>
            <a:r>
              <a:rPr lang="en-US" altLang="en-US" sz="938" dirty="0" err="1" smtClean="0"/>
              <a:t>Daehnick</a:t>
            </a:r>
            <a:r>
              <a:rPr lang="en-US" altLang="en-US" sz="938" dirty="0" smtClean="0"/>
              <a:t>, J.D. Childs, and Z. </a:t>
            </a:r>
            <a:r>
              <a:rPr lang="en-US" altLang="en-US" sz="938" dirty="0" err="1" smtClean="0"/>
              <a:t>Vrcelj</a:t>
            </a:r>
            <a:r>
              <a:rPr lang="en-US" altLang="en-US" sz="938" dirty="0" smtClean="0"/>
              <a:t>, Phys. Rev. C </a:t>
            </a:r>
            <a:r>
              <a:rPr lang="en-US" altLang="en-US" sz="938" b="1" dirty="0" smtClean="0"/>
              <a:t>21</a:t>
            </a:r>
            <a:r>
              <a:rPr lang="en-US" altLang="en-US" sz="938" dirty="0" smtClean="0"/>
              <a:t> 2253 (1980)</a:t>
            </a:r>
          </a:p>
          <a:p>
            <a:r>
              <a:rPr lang="en-US" altLang="en-US" sz="938" dirty="0" smtClean="0"/>
              <a:t>J.M. </a:t>
            </a:r>
            <a:r>
              <a:rPr lang="en-US" altLang="en-US" sz="938" dirty="0" err="1" smtClean="0"/>
              <a:t>Lohr</a:t>
            </a:r>
            <a:r>
              <a:rPr lang="en-US" altLang="en-US" sz="938" dirty="0"/>
              <a:t> </a:t>
            </a:r>
            <a:r>
              <a:rPr lang="en-US" altLang="en-US" sz="938" dirty="0" smtClean="0"/>
              <a:t>and W. </a:t>
            </a:r>
            <a:r>
              <a:rPr lang="en-US" altLang="en-US" sz="938" dirty="0" err="1" smtClean="0"/>
              <a:t>Haeberli</a:t>
            </a:r>
            <a:r>
              <a:rPr lang="en-US" altLang="en-US" sz="938" dirty="0" smtClean="0"/>
              <a:t>, </a:t>
            </a:r>
            <a:r>
              <a:rPr lang="en-US" altLang="en-US" sz="938" dirty="0" err="1" smtClean="0"/>
              <a:t>Nucl</a:t>
            </a:r>
            <a:r>
              <a:rPr lang="en-US" altLang="en-US" sz="938" dirty="0" smtClean="0"/>
              <a:t>. Phys. A </a:t>
            </a:r>
            <a:r>
              <a:rPr lang="en-US" altLang="en-US" sz="938" b="1" dirty="0" smtClean="0"/>
              <a:t>232</a:t>
            </a:r>
            <a:r>
              <a:rPr lang="en-US" altLang="en-US" sz="938" dirty="0" smtClean="0"/>
              <a:t> 381 (1974)</a:t>
            </a:r>
            <a:endParaRPr lang="en-US" altLang="en-US" sz="938"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762" y="1031841"/>
            <a:ext cx="6506475" cy="5027731"/>
          </a:xfrm>
          <a:prstGeom prst="rect">
            <a:avLst/>
          </a:prstGeom>
        </p:spPr>
      </p:pic>
    </p:spTree>
    <p:extLst>
      <p:ext uri="{BB962C8B-B14F-4D97-AF65-F5344CB8AC3E}">
        <p14:creationId xmlns:p14="http://schemas.microsoft.com/office/powerpoint/2010/main" val="11402735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024063" y="75903"/>
            <a:ext cx="8143875" cy="907852"/>
          </a:xfrm>
        </p:spPr>
        <p:txBody>
          <a:bodyPr/>
          <a:lstStyle/>
          <a:p>
            <a:r>
              <a:rPr lang="en-US" altLang="en-US" smtClean="0">
                <a:latin typeface="Arial" panose="020B0604020202020204" pitchFamily="34" charset="0"/>
                <a:ea typeface="ＭＳ Ｐゴシック" panose="020B0600070205080204" pitchFamily="34" charset="-128"/>
              </a:rPr>
              <a:t>Error Comparison for </a:t>
            </a:r>
            <a:r>
              <a:rPr lang="en-US" altLang="en-US" baseline="30000" smtClean="0">
                <a:latin typeface="Arial" panose="020B0604020202020204" pitchFamily="34" charset="0"/>
                <a:ea typeface="ＭＳ Ｐゴシック" panose="020B0600070205080204" pitchFamily="34" charset="-128"/>
              </a:rPr>
              <a:t>48</a:t>
            </a:r>
            <a:r>
              <a:rPr lang="en-US" altLang="en-US" smtClean="0">
                <a:latin typeface="Arial" panose="020B0604020202020204" pitchFamily="34" charset="0"/>
                <a:ea typeface="ＭＳ Ｐゴシック" panose="020B0600070205080204" pitchFamily="34" charset="-128"/>
              </a:rPr>
              <a:t>Ca(d,p)</a:t>
            </a:r>
            <a:r>
              <a:rPr lang="en-US" altLang="en-US" baseline="30000" smtClean="0">
                <a:latin typeface="Arial" panose="020B0604020202020204" pitchFamily="34" charset="0"/>
                <a:ea typeface="ＭＳ Ｐゴシック" panose="020B0600070205080204" pitchFamily="34" charset="-128"/>
              </a:rPr>
              <a:t>49</a:t>
            </a:r>
            <a:r>
              <a:rPr lang="en-US" altLang="en-US" smtClean="0">
                <a:latin typeface="Arial" panose="020B0604020202020204" pitchFamily="34" charset="0"/>
                <a:ea typeface="ＭＳ Ｐゴシック" panose="020B0600070205080204" pitchFamily="34" charset="-128"/>
              </a:rPr>
              <a:t>Ca</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E=23.2 MeV</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525" y="1019680"/>
            <a:ext cx="6524949" cy="5042006"/>
          </a:xfrm>
          <a:prstGeom prst="rect">
            <a:avLst/>
          </a:prstGeom>
        </p:spPr>
      </p:pic>
      <p:sp>
        <p:nvSpPr>
          <p:cNvPr id="7" name="TextBox 1"/>
          <p:cNvSpPr txBox="1">
            <a:spLocks noChangeArrowheads="1"/>
          </p:cNvSpPr>
          <p:nvPr/>
        </p:nvSpPr>
        <p:spPr bwMode="auto">
          <a:xfrm>
            <a:off x="7228822" y="6107658"/>
            <a:ext cx="4783637"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938" dirty="0" smtClean="0"/>
              <a:t>W.W. </a:t>
            </a:r>
            <a:r>
              <a:rPr lang="en-US" altLang="en-US" sz="938" dirty="0" err="1" smtClean="0"/>
              <a:t>Daehnick</a:t>
            </a:r>
            <a:r>
              <a:rPr lang="en-US" altLang="en-US" sz="938" dirty="0" smtClean="0"/>
              <a:t>, J.D. Childs, and Z. </a:t>
            </a:r>
            <a:r>
              <a:rPr lang="en-US" altLang="en-US" sz="938" dirty="0" err="1" smtClean="0"/>
              <a:t>Vrcelj</a:t>
            </a:r>
            <a:r>
              <a:rPr lang="en-US" altLang="en-US" sz="938" dirty="0" smtClean="0"/>
              <a:t>, Phys. Rev. C </a:t>
            </a:r>
            <a:r>
              <a:rPr lang="en-US" altLang="en-US" sz="938" b="1" dirty="0" smtClean="0"/>
              <a:t>21</a:t>
            </a:r>
            <a:r>
              <a:rPr lang="en-US" altLang="en-US" sz="938" dirty="0" smtClean="0"/>
              <a:t> 2253 (1980)</a:t>
            </a:r>
          </a:p>
          <a:p>
            <a:r>
              <a:rPr lang="en-US" altLang="en-US" sz="938" dirty="0" smtClean="0"/>
              <a:t>J.M. </a:t>
            </a:r>
            <a:r>
              <a:rPr lang="en-US" altLang="en-US" sz="938" dirty="0" err="1" smtClean="0"/>
              <a:t>Lohr</a:t>
            </a:r>
            <a:r>
              <a:rPr lang="en-US" altLang="en-US" sz="938" dirty="0"/>
              <a:t> </a:t>
            </a:r>
            <a:r>
              <a:rPr lang="en-US" altLang="en-US" sz="938" dirty="0" smtClean="0"/>
              <a:t>and W. </a:t>
            </a:r>
            <a:r>
              <a:rPr lang="en-US" altLang="en-US" sz="938" dirty="0" err="1" smtClean="0"/>
              <a:t>Haeberli</a:t>
            </a:r>
            <a:r>
              <a:rPr lang="en-US" altLang="en-US" sz="938" dirty="0" smtClean="0"/>
              <a:t>, </a:t>
            </a:r>
            <a:r>
              <a:rPr lang="en-US" altLang="en-US" sz="938" dirty="0" err="1" smtClean="0"/>
              <a:t>Nucl</a:t>
            </a:r>
            <a:r>
              <a:rPr lang="en-US" altLang="en-US" sz="938" dirty="0" smtClean="0"/>
              <a:t>. Phys. A </a:t>
            </a:r>
            <a:r>
              <a:rPr lang="en-US" altLang="en-US" sz="938" b="1" dirty="0" smtClean="0"/>
              <a:t>232</a:t>
            </a:r>
            <a:r>
              <a:rPr lang="en-US" altLang="en-US" sz="938" dirty="0" smtClean="0"/>
              <a:t> 381 (1974)</a:t>
            </a:r>
            <a:endParaRPr lang="en-US" altLang="en-US" sz="938" dirty="0"/>
          </a:p>
        </p:txBody>
      </p:sp>
    </p:spTree>
    <p:extLst>
      <p:ext uri="{BB962C8B-B14F-4D97-AF65-F5344CB8AC3E}">
        <p14:creationId xmlns:p14="http://schemas.microsoft.com/office/powerpoint/2010/main" val="7404309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dirty="0" smtClean="0"/>
              <a:t>Contour Plots for </a:t>
            </a:r>
            <a:r>
              <a:rPr lang="en-US" baseline="30000" dirty="0" smtClean="0"/>
              <a:t>12</a:t>
            </a:r>
            <a:r>
              <a:rPr lang="en-US" dirty="0" smtClean="0"/>
              <a:t>C(</a:t>
            </a:r>
            <a:r>
              <a:rPr lang="en-US" dirty="0" err="1" smtClean="0"/>
              <a:t>n,n</a:t>
            </a:r>
            <a:r>
              <a:rPr lang="en-US" dirty="0" smtClean="0"/>
              <a:t>)</a:t>
            </a:r>
            <a:r>
              <a:rPr lang="en-US" baseline="30000" dirty="0" smtClean="0"/>
              <a:t>12</a:t>
            </a:r>
            <a:r>
              <a:rPr lang="en-US" dirty="0" smtClean="0"/>
              <a:t>C</a:t>
            </a:r>
            <a:br>
              <a:rPr lang="en-US" dirty="0" smtClean="0"/>
            </a:br>
            <a:r>
              <a:rPr lang="en-US" dirty="0" smtClean="0"/>
              <a:t>Without Model Correlations</a:t>
            </a:r>
            <a:endParaRPr lang="en-US" dirty="0"/>
          </a:p>
        </p:txBody>
      </p:sp>
      <p:pic>
        <p:nvPicPr>
          <p:cNvPr id="3" name="Picture 2"/>
          <p:cNvPicPr>
            <a:picLocks noChangeAspect="1"/>
          </p:cNvPicPr>
          <p:nvPr/>
        </p:nvPicPr>
        <p:blipFill>
          <a:blip r:embed="rId2"/>
          <a:stretch>
            <a:fillRect/>
          </a:stretch>
        </p:blipFill>
        <p:spPr>
          <a:xfrm>
            <a:off x="51400" y="1094534"/>
            <a:ext cx="3027688" cy="2329985"/>
          </a:xfrm>
          <a:prstGeom prst="rect">
            <a:avLst/>
          </a:prstGeom>
        </p:spPr>
      </p:pic>
      <p:pic>
        <p:nvPicPr>
          <p:cNvPr id="4" name="Picture 3"/>
          <p:cNvPicPr>
            <a:picLocks noChangeAspect="1"/>
          </p:cNvPicPr>
          <p:nvPr/>
        </p:nvPicPr>
        <p:blipFill>
          <a:blip r:embed="rId3"/>
          <a:stretch>
            <a:fillRect/>
          </a:stretch>
        </p:blipFill>
        <p:spPr>
          <a:xfrm>
            <a:off x="42435" y="3594847"/>
            <a:ext cx="2948122" cy="2321859"/>
          </a:xfrm>
          <a:prstGeom prst="rect">
            <a:avLst/>
          </a:prstGeom>
        </p:spPr>
      </p:pic>
      <p:pic>
        <p:nvPicPr>
          <p:cNvPr id="5" name="Picture 4"/>
          <p:cNvPicPr>
            <a:picLocks noChangeAspect="1"/>
          </p:cNvPicPr>
          <p:nvPr/>
        </p:nvPicPr>
        <p:blipFill>
          <a:blip r:embed="rId4"/>
          <a:stretch>
            <a:fillRect/>
          </a:stretch>
        </p:blipFill>
        <p:spPr>
          <a:xfrm>
            <a:off x="3079088" y="1094533"/>
            <a:ext cx="2922138" cy="2329986"/>
          </a:xfrm>
          <a:prstGeom prst="rect">
            <a:avLst/>
          </a:prstGeom>
        </p:spPr>
      </p:pic>
      <p:pic>
        <p:nvPicPr>
          <p:cNvPr id="6" name="Picture 5"/>
          <p:cNvPicPr>
            <a:picLocks noChangeAspect="1"/>
          </p:cNvPicPr>
          <p:nvPr/>
        </p:nvPicPr>
        <p:blipFill>
          <a:blip r:embed="rId5"/>
          <a:stretch>
            <a:fillRect/>
          </a:stretch>
        </p:blipFill>
        <p:spPr>
          <a:xfrm>
            <a:off x="3052192" y="3594848"/>
            <a:ext cx="3031315" cy="2321858"/>
          </a:xfrm>
          <a:prstGeom prst="rect">
            <a:avLst/>
          </a:prstGeom>
        </p:spPr>
      </p:pic>
      <p:pic>
        <p:nvPicPr>
          <p:cNvPr id="7" name="Picture 6"/>
          <p:cNvPicPr>
            <a:picLocks noChangeAspect="1"/>
          </p:cNvPicPr>
          <p:nvPr/>
        </p:nvPicPr>
        <p:blipFill>
          <a:blip r:embed="rId6"/>
          <a:stretch>
            <a:fillRect/>
          </a:stretch>
        </p:blipFill>
        <p:spPr>
          <a:xfrm>
            <a:off x="6044020" y="1094535"/>
            <a:ext cx="3003766" cy="2329984"/>
          </a:xfrm>
          <a:prstGeom prst="rect">
            <a:avLst/>
          </a:prstGeom>
        </p:spPr>
      </p:pic>
      <p:pic>
        <p:nvPicPr>
          <p:cNvPr id="8" name="Picture 7"/>
          <p:cNvPicPr>
            <a:picLocks noChangeAspect="1"/>
          </p:cNvPicPr>
          <p:nvPr/>
        </p:nvPicPr>
        <p:blipFill>
          <a:blip r:embed="rId7"/>
          <a:stretch>
            <a:fillRect/>
          </a:stretch>
        </p:blipFill>
        <p:spPr>
          <a:xfrm>
            <a:off x="6112414" y="3594847"/>
            <a:ext cx="2954706" cy="2321860"/>
          </a:xfrm>
          <a:prstGeom prst="rect">
            <a:avLst/>
          </a:prstGeom>
        </p:spPr>
      </p:pic>
      <p:pic>
        <p:nvPicPr>
          <p:cNvPr id="9" name="Picture 8"/>
          <p:cNvPicPr>
            <a:picLocks noChangeAspect="1"/>
          </p:cNvPicPr>
          <p:nvPr/>
        </p:nvPicPr>
        <p:blipFill>
          <a:blip r:embed="rId8"/>
          <a:stretch>
            <a:fillRect/>
          </a:stretch>
        </p:blipFill>
        <p:spPr>
          <a:xfrm>
            <a:off x="9062484" y="1068605"/>
            <a:ext cx="3004010" cy="2355914"/>
          </a:xfrm>
          <a:prstGeom prst="rect">
            <a:avLst/>
          </a:prstGeom>
        </p:spPr>
      </p:pic>
      <p:pic>
        <p:nvPicPr>
          <p:cNvPr id="10" name="Picture 9"/>
          <p:cNvPicPr>
            <a:picLocks noChangeAspect="1"/>
          </p:cNvPicPr>
          <p:nvPr/>
        </p:nvPicPr>
        <p:blipFill>
          <a:blip r:embed="rId9"/>
          <a:stretch>
            <a:fillRect/>
          </a:stretch>
        </p:blipFill>
        <p:spPr>
          <a:xfrm>
            <a:off x="9062484" y="3594847"/>
            <a:ext cx="3029829" cy="2352675"/>
          </a:xfrm>
          <a:prstGeom prst="rect">
            <a:avLst/>
          </a:prstGeom>
        </p:spPr>
      </p:pic>
    </p:spTree>
    <p:extLst>
      <p:ext uri="{BB962C8B-B14F-4D97-AF65-F5344CB8AC3E}">
        <p14:creationId xmlns:p14="http://schemas.microsoft.com/office/powerpoint/2010/main" val="14227430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2" y="76201"/>
            <a:ext cx="11030857" cy="911345"/>
          </a:xfrm>
        </p:spPr>
        <p:txBody>
          <a:bodyPr/>
          <a:lstStyle/>
          <a:p>
            <a:r>
              <a:rPr lang="en-US" dirty="0" smtClean="0"/>
              <a:t>Contour Plots for </a:t>
            </a:r>
            <a:r>
              <a:rPr lang="en-US" baseline="30000" dirty="0" smtClean="0"/>
              <a:t>12</a:t>
            </a:r>
            <a:r>
              <a:rPr lang="en-US" dirty="0" smtClean="0"/>
              <a:t>C(</a:t>
            </a:r>
            <a:r>
              <a:rPr lang="en-US" dirty="0" err="1" smtClean="0"/>
              <a:t>n,n</a:t>
            </a:r>
            <a:r>
              <a:rPr lang="en-US" dirty="0" smtClean="0"/>
              <a:t>)</a:t>
            </a:r>
            <a:r>
              <a:rPr lang="en-US" baseline="30000" dirty="0" smtClean="0"/>
              <a:t>12</a:t>
            </a:r>
            <a:r>
              <a:rPr lang="en-US" dirty="0" smtClean="0"/>
              <a:t>C</a:t>
            </a:r>
            <a:br>
              <a:rPr lang="en-US" dirty="0" smtClean="0"/>
            </a:br>
            <a:r>
              <a:rPr lang="en-US" dirty="0" smtClean="0"/>
              <a:t>Without Model Correlations</a:t>
            </a:r>
            <a:endParaRPr lang="en-US" dirty="0"/>
          </a:p>
        </p:txBody>
      </p:sp>
      <p:pic>
        <p:nvPicPr>
          <p:cNvPr id="14" name="Picture 13"/>
          <p:cNvPicPr>
            <a:picLocks noChangeAspect="1"/>
          </p:cNvPicPr>
          <p:nvPr/>
        </p:nvPicPr>
        <p:blipFill>
          <a:blip r:embed="rId2"/>
          <a:stretch>
            <a:fillRect/>
          </a:stretch>
        </p:blipFill>
        <p:spPr>
          <a:xfrm>
            <a:off x="106175" y="1107023"/>
            <a:ext cx="3219731" cy="2499589"/>
          </a:xfrm>
          <a:prstGeom prst="rect">
            <a:avLst/>
          </a:prstGeom>
        </p:spPr>
      </p:pic>
      <p:pic>
        <p:nvPicPr>
          <p:cNvPr id="15" name="Picture 14"/>
          <p:cNvPicPr>
            <a:picLocks noChangeAspect="1"/>
          </p:cNvPicPr>
          <p:nvPr/>
        </p:nvPicPr>
        <p:blipFill>
          <a:blip r:embed="rId3"/>
          <a:stretch>
            <a:fillRect/>
          </a:stretch>
        </p:blipFill>
        <p:spPr>
          <a:xfrm>
            <a:off x="106175" y="3571789"/>
            <a:ext cx="3219731" cy="2504755"/>
          </a:xfrm>
          <a:prstGeom prst="rect">
            <a:avLst/>
          </a:prstGeom>
        </p:spPr>
      </p:pic>
    </p:spTree>
    <p:extLst>
      <p:ext uri="{BB962C8B-B14F-4D97-AF65-F5344CB8AC3E}">
        <p14:creationId xmlns:p14="http://schemas.microsoft.com/office/powerpoint/2010/main" val="40717182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Fitting with </a:t>
            </a:r>
            <a:r>
              <a:rPr lang="en-US" dirty="0" err="1" smtClean="0"/>
              <a:t>sfresco</a:t>
            </a:r>
            <a:endParaRPr lang="en-US" dirty="0"/>
          </a:p>
        </p:txBody>
      </p:sp>
      <p:sp>
        <p:nvSpPr>
          <p:cNvPr id="3" name="Content Placeholder 2"/>
          <p:cNvSpPr>
            <a:spLocks noGrp="1"/>
          </p:cNvSpPr>
          <p:nvPr>
            <p:ph idx="1"/>
          </p:nvPr>
        </p:nvSpPr>
        <p:spPr/>
        <p:txBody>
          <a:bodyPr/>
          <a:lstStyle/>
          <a:p>
            <a:r>
              <a:rPr lang="en-US" dirty="0" err="1" smtClean="0"/>
              <a:t>sfresco</a:t>
            </a:r>
            <a:r>
              <a:rPr lang="en-US" dirty="0" smtClean="0"/>
              <a:t> (</a:t>
            </a:r>
            <a:r>
              <a:rPr lang="en-US" dirty="0" smtClean="0">
                <a:hlinkClick r:id="rId2"/>
              </a:rPr>
              <a:t>www.fresco.org.uk</a:t>
            </a:r>
            <a:r>
              <a:rPr lang="en-US" dirty="0" smtClean="0"/>
              <a:t>) comes with MINUIT implemented for minimizing an uncorrelated </a:t>
            </a:r>
            <a:r>
              <a:rPr lang="el-GR" dirty="0">
                <a:latin typeface="Times New Roman" panose="02020603050405020304" pitchFamily="18" charset="0"/>
                <a:cs typeface="Times New Roman" panose="02020603050405020304" pitchFamily="18" charset="0"/>
              </a:rPr>
              <a:t>χ</a:t>
            </a:r>
            <a:r>
              <a:rPr lang="en-US" baseline="30000" dirty="0">
                <a:latin typeface="Times New Roman" panose="02020603050405020304" pitchFamily="18" charset="0"/>
                <a:cs typeface="Times New Roman" panose="02020603050405020304" pitchFamily="18" charset="0"/>
              </a:rPr>
              <a:t>2</a:t>
            </a:r>
            <a:r>
              <a:rPr lang="en-US" dirty="0" smtClean="0"/>
              <a:t> function</a:t>
            </a:r>
          </a:p>
          <a:p>
            <a:endParaRPr lang="en-US" dirty="0" smtClean="0"/>
          </a:p>
          <a:p>
            <a:r>
              <a:rPr lang="en-US" dirty="0" smtClean="0"/>
              <a:t>Our version of </a:t>
            </a:r>
            <a:r>
              <a:rPr lang="en-US" dirty="0" err="1" smtClean="0"/>
              <a:t>sfresco</a:t>
            </a:r>
            <a:r>
              <a:rPr lang="en-US" dirty="0" smtClean="0"/>
              <a:t> has POUNDERS (derivative-free minimizer) implemented – thanks to Jason Sarich</a:t>
            </a:r>
          </a:p>
          <a:p>
            <a:endParaRPr lang="en-US" dirty="0" smtClean="0"/>
          </a:p>
          <a:p>
            <a:r>
              <a:rPr lang="en-US" dirty="0" smtClean="0"/>
              <a:t>Separate programs (written by J. Sarich and A.E. Lovell) calculate the Jacobian, correlation matrices, as well confidence bands</a:t>
            </a:r>
          </a:p>
          <a:p>
            <a:endParaRPr lang="en-US" dirty="0" smtClean="0"/>
          </a:p>
          <a:p>
            <a:r>
              <a:rPr lang="en-US" dirty="0" smtClean="0"/>
              <a:t>A second version the code, </a:t>
            </a:r>
            <a:r>
              <a:rPr lang="en-US" dirty="0" err="1" smtClean="0"/>
              <a:t>csfresco</a:t>
            </a:r>
            <a:r>
              <a:rPr lang="en-US" dirty="0" smtClean="0"/>
              <a:t>, has recently been revised to include model correlations – and minimize the correlated </a:t>
            </a:r>
            <a:r>
              <a:rPr lang="el-GR" dirty="0" smtClean="0">
                <a:latin typeface="Times New Roman" panose="02020603050405020304" pitchFamily="18" charset="0"/>
                <a:cs typeface="Times New Roman" panose="02020603050405020304" pitchFamily="18" charset="0"/>
              </a:rPr>
              <a:t>χ</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r>
              <a:rPr lang="en-US" dirty="0" smtClean="0"/>
              <a:t>function</a:t>
            </a:r>
            <a:endParaRPr lang="en-US" dirty="0"/>
          </a:p>
        </p:txBody>
      </p:sp>
    </p:spTree>
    <p:extLst>
      <p:ext uri="{BB962C8B-B14F-4D97-AF65-F5344CB8AC3E}">
        <p14:creationId xmlns:p14="http://schemas.microsoft.com/office/powerpoint/2010/main" val="860124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Correlations Affect the Confidence Bands</a:t>
            </a:r>
            <a:endParaRPr lang="en-US" dirty="0"/>
          </a:p>
        </p:txBody>
      </p:sp>
      <p:sp>
        <p:nvSpPr>
          <p:cNvPr id="4" name="TextBox 3"/>
          <p:cNvSpPr txBox="1"/>
          <p:nvPr/>
        </p:nvSpPr>
        <p:spPr>
          <a:xfrm>
            <a:off x="1837757" y="1299882"/>
            <a:ext cx="2994211" cy="369332"/>
          </a:xfrm>
          <a:prstGeom prst="rect">
            <a:avLst/>
          </a:prstGeom>
          <a:noFill/>
        </p:spPr>
        <p:txBody>
          <a:bodyPr wrap="square" rtlCol="0">
            <a:spAutoFit/>
          </a:bodyPr>
          <a:lstStyle/>
          <a:p>
            <a:r>
              <a:rPr lang="en-US" dirty="0" smtClean="0"/>
              <a:t>Without Model Correlations</a:t>
            </a:r>
            <a:endParaRPr lang="en-US" dirty="0"/>
          </a:p>
        </p:txBody>
      </p:sp>
      <p:sp>
        <p:nvSpPr>
          <p:cNvPr id="5" name="TextBox 4"/>
          <p:cNvSpPr txBox="1"/>
          <p:nvPr/>
        </p:nvSpPr>
        <p:spPr>
          <a:xfrm>
            <a:off x="7283823" y="1299882"/>
            <a:ext cx="2716304" cy="369332"/>
          </a:xfrm>
          <a:prstGeom prst="rect">
            <a:avLst/>
          </a:prstGeom>
          <a:noFill/>
        </p:spPr>
        <p:txBody>
          <a:bodyPr wrap="square" rtlCol="0">
            <a:spAutoFit/>
          </a:bodyPr>
          <a:lstStyle/>
          <a:p>
            <a:r>
              <a:rPr lang="en-US" dirty="0" smtClean="0"/>
              <a:t>With Model Correlations</a:t>
            </a:r>
            <a:endParaRPr lang="en-US" dirty="0"/>
          </a:p>
        </p:txBody>
      </p:sp>
      <p:pic>
        <p:nvPicPr>
          <p:cNvPr id="6" name="Picture 5"/>
          <p:cNvPicPr>
            <a:picLocks noChangeAspect="1"/>
          </p:cNvPicPr>
          <p:nvPr/>
        </p:nvPicPr>
        <p:blipFill>
          <a:blip r:embed="rId2"/>
          <a:stretch>
            <a:fillRect/>
          </a:stretch>
        </p:blipFill>
        <p:spPr>
          <a:xfrm>
            <a:off x="2305882" y="3030294"/>
            <a:ext cx="1762125" cy="638175"/>
          </a:xfrm>
          <a:prstGeom prst="rect">
            <a:avLst/>
          </a:prstGeom>
        </p:spPr>
      </p:pic>
      <p:pic>
        <p:nvPicPr>
          <p:cNvPr id="7" name="Picture 6"/>
          <p:cNvPicPr>
            <a:picLocks noChangeAspect="1"/>
          </p:cNvPicPr>
          <p:nvPr/>
        </p:nvPicPr>
        <p:blipFill>
          <a:blip r:embed="rId3"/>
          <a:stretch>
            <a:fillRect/>
          </a:stretch>
        </p:blipFill>
        <p:spPr>
          <a:xfrm>
            <a:off x="2305882" y="2124267"/>
            <a:ext cx="1762125" cy="714375"/>
          </a:xfrm>
          <a:prstGeom prst="rect">
            <a:avLst/>
          </a:prstGeom>
        </p:spPr>
      </p:pic>
      <p:sp>
        <p:nvSpPr>
          <p:cNvPr id="8" name="Right Arrow 7"/>
          <p:cNvSpPr/>
          <p:nvPr/>
        </p:nvSpPr>
        <p:spPr>
          <a:xfrm rot="5400000">
            <a:off x="2855250" y="3987868"/>
            <a:ext cx="959223" cy="703729"/>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234476" y="4947112"/>
            <a:ext cx="6200775" cy="1085850"/>
          </a:xfrm>
          <a:prstGeom prst="rect">
            <a:avLst/>
          </a:prstGeom>
        </p:spPr>
      </p:pic>
      <p:pic>
        <p:nvPicPr>
          <p:cNvPr id="12" name="Picture 11"/>
          <p:cNvPicPr>
            <a:picLocks noChangeAspect="1"/>
          </p:cNvPicPr>
          <p:nvPr/>
        </p:nvPicPr>
        <p:blipFill>
          <a:blip r:embed="rId5"/>
          <a:stretch>
            <a:fillRect/>
          </a:stretch>
        </p:blipFill>
        <p:spPr>
          <a:xfrm>
            <a:off x="5979737" y="1711728"/>
            <a:ext cx="5324475" cy="981075"/>
          </a:xfrm>
          <a:prstGeom prst="rect">
            <a:avLst/>
          </a:prstGeom>
        </p:spPr>
      </p:pic>
      <p:pic>
        <p:nvPicPr>
          <p:cNvPr id="13" name="Picture 12"/>
          <p:cNvPicPr>
            <a:picLocks noChangeAspect="1"/>
          </p:cNvPicPr>
          <p:nvPr/>
        </p:nvPicPr>
        <p:blipFill>
          <a:blip r:embed="rId6"/>
          <a:stretch>
            <a:fillRect/>
          </a:stretch>
        </p:blipFill>
        <p:spPr>
          <a:xfrm>
            <a:off x="7598986" y="2917781"/>
            <a:ext cx="2085975" cy="495300"/>
          </a:xfrm>
          <a:prstGeom prst="rect">
            <a:avLst/>
          </a:prstGeom>
        </p:spPr>
      </p:pic>
      <p:pic>
        <p:nvPicPr>
          <p:cNvPr id="14" name="Picture 13"/>
          <p:cNvPicPr>
            <a:picLocks noChangeAspect="1"/>
          </p:cNvPicPr>
          <p:nvPr/>
        </p:nvPicPr>
        <p:blipFill>
          <a:blip r:embed="rId7"/>
          <a:stretch>
            <a:fillRect/>
          </a:stretch>
        </p:blipFill>
        <p:spPr>
          <a:xfrm>
            <a:off x="5565402" y="3644335"/>
            <a:ext cx="6153150" cy="971550"/>
          </a:xfrm>
          <a:prstGeom prst="rect">
            <a:avLst/>
          </a:prstGeom>
        </p:spPr>
      </p:pic>
    </p:spTree>
    <p:extLst>
      <p:ext uri="{BB962C8B-B14F-4D97-AF65-F5344CB8AC3E}">
        <p14:creationId xmlns:p14="http://schemas.microsoft.com/office/powerpoint/2010/main" val="2349295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Transfer Cross Sections</a:t>
            </a:r>
            <a:endParaRPr lang="en-US" dirty="0"/>
          </a:p>
        </p:txBody>
      </p:sp>
      <p:pic>
        <p:nvPicPr>
          <p:cNvPr id="4" name="Picture 3"/>
          <p:cNvPicPr>
            <a:picLocks noChangeAspect="1"/>
          </p:cNvPicPr>
          <p:nvPr/>
        </p:nvPicPr>
        <p:blipFill>
          <a:blip r:embed="rId3"/>
          <a:stretch>
            <a:fillRect/>
          </a:stretch>
        </p:blipFill>
        <p:spPr>
          <a:xfrm>
            <a:off x="1108453" y="1347190"/>
            <a:ext cx="6008004" cy="944234"/>
          </a:xfrm>
          <a:prstGeom prst="rect">
            <a:avLst/>
          </a:prstGeom>
        </p:spPr>
      </p:pic>
      <p:sp>
        <p:nvSpPr>
          <p:cNvPr id="5" name="Oval 4"/>
          <p:cNvSpPr/>
          <p:nvPr/>
        </p:nvSpPr>
        <p:spPr>
          <a:xfrm>
            <a:off x="6019177" y="1172193"/>
            <a:ext cx="1097280" cy="1294228"/>
          </a:xfrm>
          <a:prstGeom prst="ellipse">
            <a:avLst/>
          </a:prstGeom>
          <a:no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780069" y="1172193"/>
            <a:ext cx="1097280" cy="1294228"/>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019177" y="2968105"/>
            <a:ext cx="3460652" cy="1015663"/>
          </a:xfrm>
          <a:prstGeom prst="rect">
            <a:avLst/>
          </a:prstGeom>
          <a:noFill/>
          <a:ln w="28575">
            <a:solidFill>
              <a:srgbClr val="002060"/>
            </a:solidFill>
          </a:ln>
        </p:spPr>
        <p:txBody>
          <a:bodyPr wrap="square" rtlCol="0">
            <a:spAutoFit/>
          </a:bodyPr>
          <a:lstStyle/>
          <a:p>
            <a:r>
              <a:rPr lang="en-US" sz="2000" dirty="0" smtClean="0"/>
              <a:t>Constrained from </a:t>
            </a:r>
            <a:r>
              <a:rPr lang="en-US" sz="2000" baseline="30000" dirty="0" smtClean="0"/>
              <a:t>48</a:t>
            </a:r>
            <a:r>
              <a:rPr lang="en-US" sz="2000" dirty="0" smtClean="0"/>
              <a:t>Ca(</a:t>
            </a:r>
            <a:r>
              <a:rPr lang="en-US" sz="2000" dirty="0" err="1" smtClean="0"/>
              <a:t>p,p</a:t>
            </a:r>
            <a:r>
              <a:rPr lang="en-US" sz="2000" dirty="0" smtClean="0"/>
              <a:t>) @ 14.03 MeV and </a:t>
            </a:r>
            <a:r>
              <a:rPr lang="en-US" sz="2000" baseline="30000" dirty="0" smtClean="0"/>
              <a:t>48</a:t>
            </a:r>
            <a:r>
              <a:rPr lang="en-US" sz="2000" dirty="0" smtClean="0"/>
              <a:t>Ca(</a:t>
            </a:r>
            <a:r>
              <a:rPr lang="en-US" sz="2000" dirty="0" err="1" smtClean="0"/>
              <a:t>n,n</a:t>
            </a:r>
            <a:r>
              <a:rPr lang="en-US" sz="2000" dirty="0" smtClean="0"/>
              <a:t>) @ 12 MeV data</a:t>
            </a:r>
            <a:endParaRPr lang="en-US" sz="2000" dirty="0"/>
          </a:p>
        </p:txBody>
      </p:sp>
      <p:sp>
        <p:nvSpPr>
          <p:cNvPr id="8" name="TextBox 7"/>
          <p:cNvSpPr txBox="1"/>
          <p:nvPr/>
        </p:nvSpPr>
        <p:spPr>
          <a:xfrm>
            <a:off x="1894999" y="2968104"/>
            <a:ext cx="3460652" cy="707886"/>
          </a:xfrm>
          <a:prstGeom prst="rect">
            <a:avLst/>
          </a:prstGeom>
          <a:noFill/>
          <a:ln w="28575">
            <a:solidFill>
              <a:srgbClr val="C00000"/>
            </a:solidFill>
          </a:ln>
        </p:spPr>
        <p:txBody>
          <a:bodyPr wrap="square" rtlCol="0">
            <a:spAutoFit/>
          </a:bodyPr>
          <a:lstStyle/>
          <a:p>
            <a:r>
              <a:rPr lang="en-US" sz="2000" dirty="0" smtClean="0"/>
              <a:t>Constrained from </a:t>
            </a:r>
            <a:r>
              <a:rPr lang="en-US" sz="2000" baseline="30000" dirty="0" smtClean="0"/>
              <a:t>48</a:t>
            </a:r>
            <a:r>
              <a:rPr lang="en-US" sz="2000" dirty="0" smtClean="0"/>
              <a:t>Ca(</a:t>
            </a:r>
            <a:r>
              <a:rPr lang="en-US" sz="2000" dirty="0" err="1" smtClean="0"/>
              <a:t>p,p</a:t>
            </a:r>
            <a:r>
              <a:rPr lang="en-US" sz="2000" dirty="0" smtClean="0"/>
              <a:t>) @ 25.0 MeV data</a:t>
            </a:r>
            <a:endParaRPr lang="en-US" sz="2000" dirty="0"/>
          </a:p>
        </p:txBody>
      </p:sp>
      <p:sp>
        <p:nvSpPr>
          <p:cNvPr id="9" name="TextBox 8"/>
          <p:cNvSpPr txBox="1"/>
          <p:nvPr/>
        </p:nvSpPr>
        <p:spPr>
          <a:xfrm>
            <a:off x="3305906" y="4485452"/>
            <a:ext cx="5064369" cy="1200329"/>
          </a:xfrm>
          <a:prstGeom prst="rect">
            <a:avLst/>
          </a:prstGeom>
          <a:noFill/>
          <a:ln w="28575">
            <a:solidFill>
              <a:srgbClr val="064308"/>
            </a:solidFill>
          </a:ln>
        </p:spPr>
        <p:txBody>
          <a:bodyPr wrap="square" rtlCol="0">
            <a:spAutoFit/>
          </a:bodyPr>
          <a:lstStyle/>
          <a:p>
            <a:r>
              <a:rPr lang="en-US" sz="2400" dirty="0" smtClean="0"/>
              <a:t>Posterior distributions are then used to construct PREDICTED distributions for the transfer reaction</a:t>
            </a:r>
            <a:endParaRPr lang="en-US" sz="2400" dirty="0"/>
          </a:p>
        </p:txBody>
      </p:sp>
    </p:spTree>
    <p:extLst>
      <p:ext uri="{BB962C8B-B14F-4D97-AF65-F5344CB8AC3E}">
        <p14:creationId xmlns:p14="http://schemas.microsoft.com/office/powerpoint/2010/main" val="2992106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30000" dirty="0" smtClean="0"/>
              <a:t>48</a:t>
            </a:r>
            <a:r>
              <a:rPr lang="en-US" dirty="0" smtClean="0"/>
              <a:t>Ca(</a:t>
            </a:r>
            <a:r>
              <a:rPr lang="en-US" dirty="0" err="1" smtClean="0"/>
              <a:t>d,p</a:t>
            </a:r>
            <a:r>
              <a:rPr lang="en-US" dirty="0" smtClean="0"/>
              <a:t>)</a:t>
            </a:r>
            <a:r>
              <a:rPr lang="en-US" baseline="30000" dirty="0" smtClean="0"/>
              <a:t>49</a:t>
            </a:r>
            <a:r>
              <a:rPr lang="en-US" dirty="0" smtClean="0"/>
              <a:t>Ca(</a:t>
            </a:r>
            <a:r>
              <a:rPr lang="en-US" dirty="0" err="1" smtClean="0"/>
              <a:t>g.s</a:t>
            </a:r>
            <a:r>
              <a:rPr lang="en-US" dirty="0" smtClean="0"/>
              <a:t>.) at 24.0 MeV in ADWA</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9313" y="1304782"/>
            <a:ext cx="5715000" cy="4572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313" y="1304781"/>
            <a:ext cx="5715000" cy="4572000"/>
          </a:xfrm>
          <a:prstGeom prst="rect">
            <a:avLst/>
          </a:prstGeom>
        </p:spPr>
      </p:pic>
      <p:sp>
        <p:nvSpPr>
          <p:cNvPr id="7" name="TextBox 3"/>
          <p:cNvSpPr txBox="1">
            <a:spLocks noChangeArrowheads="1"/>
          </p:cNvSpPr>
          <p:nvPr/>
        </p:nvSpPr>
        <p:spPr bwMode="auto">
          <a:xfrm>
            <a:off x="563885" y="5645949"/>
            <a:ext cx="35720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smtClean="0">
                <a:solidFill>
                  <a:schemeClr val="tx1"/>
                </a:solidFill>
              </a:rPr>
              <a:t>Data extracted from:  A.M. </a:t>
            </a:r>
            <a:r>
              <a:rPr lang="en-US" altLang="en-US" sz="1200" dirty="0" err="1" smtClean="0">
                <a:solidFill>
                  <a:schemeClr val="tx1"/>
                </a:solidFill>
              </a:rPr>
              <a:t>Mukhamedzhanov</a:t>
            </a:r>
            <a:r>
              <a:rPr lang="en-US" altLang="en-US" sz="1200" dirty="0" smtClean="0">
                <a:solidFill>
                  <a:schemeClr val="tx1"/>
                </a:solidFill>
              </a:rPr>
              <a:t>, F.M. </a:t>
            </a:r>
            <a:r>
              <a:rPr lang="en-US" altLang="en-US" sz="1200" dirty="0" err="1" smtClean="0">
                <a:solidFill>
                  <a:schemeClr val="tx1"/>
                </a:solidFill>
              </a:rPr>
              <a:t>Nunes</a:t>
            </a:r>
            <a:r>
              <a:rPr lang="en-US" altLang="en-US" sz="1200" dirty="0" smtClean="0">
                <a:solidFill>
                  <a:schemeClr val="tx1"/>
                </a:solidFill>
              </a:rPr>
              <a:t>, and P. Mohr, PRC </a:t>
            </a:r>
            <a:r>
              <a:rPr lang="en-US" altLang="en-US" sz="1200" b="1" dirty="0" smtClean="0">
                <a:solidFill>
                  <a:schemeClr val="tx1"/>
                </a:solidFill>
              </a:rPr>
              <a:t>77</a:t>
            </a:r>
            <a:r>
              <a:rPr lang="en-US" altLang="en-US" sz="1200" dirty="0" smtClean="0">
                <a:solidFill>
                  <a:schemeClr val="tx1"/>
                </a:solidFill>
              </a:rPr>
              <a:t> 051601 (2008)</a:t>
            </a:r>
            <a:endParaRPr lang="en-US" altLang="en-US" sz="1200" dirty="0">
              <a:solidFill>
                <a:schemeClr val="tx1"/>
              </a:solidFill>
            </a:endParaRPr>
          </a:p>
        </p:txBody>
      </p:sp>
      <p:sp>
        <p:nvSpPr>
          <p:cNvPr id="9" name="TextBox 8"/>
          <p:cNvSpPr txBox="1"/>
          <p:nvPr/>
        </p:nvSpPr>
        <p:spPr>
          <a:xfrm>
            <a:off x="3685741" y="1176386"/>
            <a:ext cx="1997612" cy="369332"/>
          </a:xfrm>
          <a:prstGeom prst="rect">
            <a:avLst/>
          </a:prstGeom>
          <a:noFill/>
        </p:spPr>
        <p:txBody>
          <a:bodyPr wrap="square" rtlCol="0">
            <a:spAutoFit/>
          </a:bodyPr>
          <a:lstStyle/>
          <a:p>
            <a:r>
              <a:rPr lang="en-US" dirty="0" smtClean="0"/>
              <a:t>Data at 19.3 MeV</a:t>
            </a:r>
            <a:endParaRPr lang="en-US" dirty="0"/>
          </a:p>
        </p:txBody>
      </p:sp>
    </p:spTree>
    <p:extLst>
      <p:ext uri="{BB962C8B-B14F-4D97-AF65-F5344CB8AC3E}">
        <p14:creationId xmlns:p14="http://schemas.microsoft.com/office/powerpoint/2010/main" val="4189461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10_CKG FRIB no-line h">
  <a:themeElements>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1_CKG FRIB no-line h">
  <a:themeElements>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CKG FRIB no-line h">
  <a:themeElements>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27605</TotalTime>
  <Words>8548</Words>
  <Application>Microsoft Office PowerPoint</Application>
  <PresentationFormat>Widescreen</PresentationFormat>
  <Paragraphs>655</Paragraphs>
  <Slides>76</Slides>
  <Notes>53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76</vt:i4>
      </vt:variant>
    </vt:vector>
  </HeadingPairs>
  <TitlesOfParts>
    <vt:vector size="86" baseType="lpstr">
      <vt:lpstr>ＭＳ Ｐゴシック</vt:lpstr>
      <vt:lpstr>Arial</vt:lpstr>
      <vt:lpstr>Calibri</vt:lpstr>
      <vt:lpstr>Cambria Math</vt:lpstr>
      <vt:lpstr>Helvetica</vt:lpstr>
      <vt:lpstr>Times New Roman</vt:lpstr>
      <vt:lpstr>ヒラギノ角ゴ Pro W3</vt:lpstr>
      <vt:lpstr>10_CKG FRIB no-line h</vt:lpstr>
      <vt:lpstr>11_CKG FRIB no-line h</vt:lpstr>
      <vt:lpstr>12_CKG FRIB no-line h</vt:lpstr>
      <vt:lpstr>Bayesian Uncertainty Quantification  in Direct Reaction Theory</vt:lpstr>
      <vt:lpstr>Uncertainty Based on Fitting in Single Nucleon Transfer</vt:lpstr>
      <vt:lpstr>Optical Model Parameterizations</vt:lpstr>
      <vt:lpstr>Reactions Using the Adiabatic Wave Approximation (ADWA) </vt:lpstr>
      <vt:lpstr>Constraining Nucleon Potentials A(d,p)B</vt:lpstr>
      <vt:lpstr>48Ca(n,n) at 12.0 MeV Posterior Distributions</vt:lpstr>
      <vt:lpstr>48Ca(n,n) at 12.0 MeV Angular Distribution</vt:lpstr>
      <vt:lpstr>Constructing Transfer Cross Sections</vt:lpstr>
      <vt:lpstr>48Ca(d,p)49Ca(g.s.) at 24.0 MeV in ADWA</vt:lpstr>
      <vt:lpstr>Distorted Wave Born Approximation (DWBA)</vt:lpstr>
      <vt:lpstr>Comparison Between ADWA and DWBA 48Ca(d,p)49Ca(g.s.)</vt:lpstr>
      <vt:lpstr>Summary and Outlook</vt:lpstr>
      <vt:lpstr>Acknowledgements</vt:lpstr>
      <vt:lpstr>Backup Slides</vt:lpstr>
      <vt:lpstr>Exploring Bayesian Statistics</vt:lpstr>
      <vt:lpstr>Big Questions in Nuclear Physics </vt:lpstr>
      <vt:lpstr>Understanding the Limits of Stability</vt:lpstr>
      <vt:lpstr>Understanding the Nuclear Abundances</vt:lpstr>
      <vt:lpstr>Understanding Properties of Nuclei</vt:lpstr>
      <vt:lpstr>Elastic and Inelastic Scattering</vt:lpstr>
      <vt:lpstr>Single Nucleon Transfer Reactions</vt:lpstr>
      <vt:lpstr>Learning About the Single Particle States in Nuclei</vt:lpstr>
      <vt:lpstr>Single Channel Elastic Scattering</vt:lpstr>
      <vt:lpstr>Types of Uncertainties in Reaction Theory</vt:lpstr>
      <vt:lpstr>Previously Exploring These Errors</vt:lpstr>
      <vt:lpstr>Markov Chain Monte Carlo</vt:lpstr>
      <vt:lpstr>Verifying the Prior Shape Real Volume Parameters</vt:lpstr>
      <vt:lpstr>Verifying the Prior Shape Imaginary Surface Parameters</vt:lpstr>
      <vt:lpstr>Comparing Elastic Scattering 90Zr(n,n)90Zr at 24.0 MeV</vt:lpstr>
      <vt:lpstr>Comparing Transfer Cross Sections 90Zr(d,p)91Zr at 24.0 MeV</vt:lpstr>
      <vt:lpstr>Verifying the Scaling Factor Using the Large Gaussian Prior</vt:lpstr>
      <vt:lpstr>Systematically Studying Prior Widths with Gaussian Priors</vt:lpstr>
      <vt:lpstr>48Ca(p,p) at 14.08 MeV Posterior Distributions</vt:lpstr>
      <vt:lpstr>48Ca(p,p) at 14.08 MeV Angular Distribution</vt:lpstr>
      <vt:lpstr>48Ca(p,p) at 25.0 MeV Posterior Distributions</vt:lpstr>
      <vt:lpstr>48Ca(p,p) at 25.0 MeV Angular Distribution</vt:lpstr>
      <vt:lpstr>Studying Experimental Error Reduction</vt:lpstr>
      <vt:lpstr>Error Reduction in the Elastic Cross Sections</vt:lpstr>
      <vt:lpstr>Error Reduction for the Transfer Cross Sections 48Ca(d,p)49Ca(g.s.)</vt:lpstr>
      <vt:lpstr>Summary of Results</vt:lpstr>
      <vt:lpstr>Complete Summary of Results</vt:lpstr>
      <vt:lpstr>Posterior Calculations (DWBA) 48Ca(d,d) at 23.3 MeV</vt:lpstr>
      <vt:lpstr>Angular Distributions (DWBA) 48Ca(d,d) at 23.3 MeV</vt:lpstr>
      <vt:lpstr>Previous Statistical Study of Uncertainties</vt:lpstr>
      <vt:lpstr>Comparison of Fitting Methods</vt:lpstr>
      <vt:lpstr>Comparison with Frequentist Methods</vt:lpstr>
      <vt:lpstr>Outlook:  Model Uncertainties</vt:lpstr>
      <vt:lpstr>Outlook:  Including the Right Information</vt:lpstr>
      <vt:lpstr>Distorted Wave Born Approximation (DWBA) For Transfer</vt:lpstr>
      <vt:lpstr>Adiabatic Wave Approximation (ADWA)</vt:lpstr>
      <vt:lpstr>More Details About Cross Section Calculations</vt:lpstr>
      <vt:lpstr>Verifying the Prior Shape</vt:lpstr>
      <vt:lpstr>Verifying the Scaling Factor Using the Large Gaussian Prior</vt:lpstr>
      <vt:lpstr>Comparing the Widths</vt:lpstr>
      <vt:lpstr>Cannot constrain aw</vt:lpstr>
      <vt:lpstr>Nucleon Chi^2 Distributions</vt:lpstr>
      <vt:lpstr>Error Comparisons  12C(n,n) at 12.0 MeV</vt:lpstr>
      <vt:lpstr>Error Comparisons  12C(p,p) at 14.03 MeV</vt:lpstr>
      <vt:lpstr>Error Comparisons  12C(p,p) at 25.0 MeV</vt:lpstr>
      <vt:lpstr>Error Comparisons  12C(d,d) at 23.2 MeV</vt:lpstr>
      <vt:lpstr>Reduction Factors</vt:lpstr>
      <vt:lpstr>Nonlinear Least Squares</vt:lpstr>
      <vt:lpstr>Defining Confidence Bands</vt:lpstr>
      <vt:lpstr>Correlations in the Model</vt:lpstr>
      <vt:lpstr>Including Correlations within the Model</vt:lpstr>
      <vt:lpstr>Parameter Correlations</vt:lpstr>
      <vt:lpstr>Correlations Between Parameters</vt:lpstr>
      <vt:lpstr>Sometimes Assumptions Do Not Hold</vt:lpstr>
      <vt:lpstr>Comparisons of Fits 12C(n,n)12C and 12C(n,n’)12C(2_1^+) at 17.29 MeV</vt:lpstr>
      <vt:lpstr>Correlations in Parameters – 12C(n,n)12C</vt:lpstr>
      <vt:lpstr>Error Comparison for 48Ca(d,d)48Ca E=23.2 MeV</vt:lpstr>
      <vt:lpstr>Error Comparison for 48Ca(d,p)49Ca E=23.2 MeV</vt:lpstr>
      <vt:lpstr>Contour Plots for 12C(n,n)12C Without Model Correlations</vt:lpstr>
      <vt:lpstr>Contour Plots for 12C(n,n)12C Without Model Correlations</vt:lpstr>
      <vt:lpstr>Fitting with sfresco</vt:lpstr>
      <vt:lpstr>Model Correlations Affect the Confidence Bands</vt:lpstr>
    </vt:vector>
  </TitlesOfParts>
  <Company>NSCL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Uncertainty Quantification in Reaction Theory:  A Starting Point</dc:title>
  <dc:creator>Lovell, Amy</dc:creator>
  <cp:lastModifiedBy>Amy Lovell</cp:lastModifiedBy>
  <cp:revision>374</cp:revision>
  <dcterms:created xsi:type="dcterms:W3CDTF">2015-11-04T15:14:43Z</dcterms:created>
  <dcterms:modified xsi:type="dcterms:W3CDTF">2017-11-05T23:56:15Z</dcterms:modified>
</cp:coreProperties>
</file>